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  <p:sldMasterId id="2147483701" r:id="rId2"/>
  </p:sldMasterIdLst>
  <p:notesMasterIdLst>
    <p:notesMasterId r:id="rId15"/>
  </p:notesMasterIdLst>
  <p:handoutMasterIdLst>
    <p:handoutMasterId r:id="rId16"/>
  </p:handoutMasterIdLst>
  <p:sldIdLst>
    <p:sldId id="302" r:id="rId3"/>
    <p:sldId id="303" r:id="rId4"/>
    <p:sldId id="325" r:id="rId5"/>
    <p:sldId id="321" r:id="rId6"/>
    <p:sldId id="328" r:id="rId7"/>
    <p:sldId id="304" r:id="rId8"/>
    <p:sldId id="305" r:id="rId9"/>
    <p:sldId id="329" r:id="rId10"/>
    <p:sldId id="333" r:id="rId11"/>
    <p:sldId id="332" r:id="rId12"/>
    <p:sldId id="334" r:id="rId13"/>
    <p:sldId id="319" r:id="rId14"/>
  </p:sldIdLst>
  <p:sldSz cx="10693400" cy="7562850"/>
  <p:notesSz cx="6858000" cy="9144000"/>
  <p:defaultTextStyle>
    <a:defPPr>
      <a:defRPr lang="pl-PL"/>
    </a:defPPr>
    <a:lvl1pPr marL="0" algn="l" defTabSz="1043148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1pPr>
    <a:lvl2pPr marL="521574" algn="l" defTabSz="1043148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2pPr>
    <a:lvl3pPr marL="1043148" algn="l" defTabSz="1043148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3pPr>
    <a:lvl4pPr marL="1564721" algn="l" defTabSz="1043148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4pPr>
    <a:lvl5pPr marL="2086295" algn="l" defTabSz="1043148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5pPr>
    <a:lvl6pPr marL="2607869" algn="l" defTabSz="1043148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6pPr>
    <a:lvl7pPr marL="3129443" algn="l" defTabSz="1043148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7pPr>
    <a:lvl8pPr marL="3651016" algn="l" defTabSz="1043148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8pPr>
    <a:lvl9pPr marL="4172590" algn="l" defTabSz="1043148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542"/>
    <a:srgbClr val="66B68E"/>
    <a:srgbClr val="001D77"/>
    <a:srgbClr val="001D74"/>
    <a:srgbClr val="A4AC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siatki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siatka tabeli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E9639D4-E3E2-4D34-9284-5A2195B3D0D7}" styleName="Styl jasny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912C8C85-51F0-491E-9774-3900AFEF0FD7}" styleName="Styl jasny 2 — Ak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8B1032C-EA38-4F05-BA0D-38AFFFC7BED3}" styleName="Styl jasny 3 — Ak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Styl pośredni 1 — Ak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2A488322-F2BA-4B5B-9748-0D474271808F}" styleName="Styl pośredni 3 — 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749" autoAdjust="0"/>
    <p:restoredTop sz="94434" autoAdjust="0"/>
  </p:normalViewPr>
  <p:slideViewPr>
    <p:cSldViewPr snapToGrid="0">
      <p:cViewPr varScale="1">
        <p:scale>
          <a:sx n="68" d="100"/>
          <a:sy n="68" d="100"/>
        </p:scale>
        <p:origin x="942" y="6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image" Target="../media/image28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C502E0-0A80-4904-907B-CF97E186F161}" type="datetimeFigureOut">
              <a:rPr lang="pl-PL" smtClean="0"/>
              <a:t>17.07.2020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43DF52-E7E2-40ED-AB0D-944E6A39156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116753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985EF4-B4A6-4D1B-82BC-7429F64202E0}" type="datetimeFigureOut">
              <a:rPr lang="pl-PL" smtClean="0"/>
              <a:t>17.07.2020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247775" y="1143000"/>
            <a:ext cx="43624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6BBA27-7B3A-4C17-85E2-BD531353D41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993582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43148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1pPr>
    <a:lvl2pPr marL="521574" algn="l" defTabSz="1043148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2pPr>
    <a:lvl3pPr marL="1043148" algn="l" defTabSz="1043148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3pPr>
    <a:lvl4pPr marL="1564721" algn="l" defTabSz="1043148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4pPr>
    <a:lvl5pPr marL="2086295" algn="l" defTabSz="1043148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5pPr>
    <a:lvl6pPr marL="2607869" algn="l" defTabSz="1043148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6pPr>
    <a:lvl7pPr marL="3129443" algn="l" defTabSz="1043148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7pPr>
    <a:lvl8pPr marL="3651016" algn="l" defTabSz="1043148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8pPr>
    <a:lvl9pPr marL="4172590" algn="l" defTabSz="1043148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BBA27-7B3A-4C17-85E2-BD531353D413}" type="slidenum">
              <a:rPr lang="pl-PL" smtClean="0"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882030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BBA27-7B3A-4C17-85E2-BD531353D413}" type="slidenum">
              <a:rPr lang="pl-PL" smtClean="0"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84393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369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 terenie całej Polski mamy </a:t>
            </a:r>
            <a:r>
              <a:rPr lang="pl-PL" sz="1369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1 500 000</a:t>
            </a:r>
            <a:r>
              <a:rPr lang="pl-PL" sz="1369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gospodarstw rolnych w operacie.</a:t>
            </a:r>
          </a:p>
          <a:p>
            <a:r>
              <a:rPr lang="pl-PL" sz="1369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 terenie województwa pomorskiego mamy </a:t>
            </a:r>
            <a:r>
              <a:rPr lang="pl-PL" sz="1369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41 305</a:t>
            </a:r>
            <a:r>
              <a:rPr lang="pl-PL" sz="1369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gospodarstw rolnych w operacie. Stanowi to </a:t>
            </a:r>
            <a:r>
              <a:rPr lang="pl-PL" sz="1369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2,75 %</a:t>
            </a:r>
            <a:r>
              <a:rPr lang="pl-PL" sz="1369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ogólnej liczby gospodarstw</a:t>
            </a:r>
          </a:p>
          <a:p>
            <a:r>
              <a:rPr lang="pl-PL" sz="1369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pl-PL" sz="1369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 123 gminy będziemy musieli powołać 129 koordynatorów gminnych, którzy będą pierwszą linia wsparcia dla rachmistrzów terenowych.</a:t>
            </a:r>
          </a:p>
          <a:p>
            <a:r>
              <a:rPr lang="pl-PL" sz="1369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BBA27-7B3A-4C17-85E2-BD531353D413}" type="slidenum">
              <a:rPr lang="pl-PL" smtClean="0"/>
              <a:t>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62463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BBA27-7B3A-4C17-85E2-BD531353D413}" type="slidenum">
              <a:rPr lang="pl-PL" smtClean="0"/>
              <a:t>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676970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BBA27-7B3A-4C17-85E2-BD531353D413}" type="slidenum">
              <a:rPr lang="pl-PL" smtClean="0"/>
              <a:t>11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314362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BBA27-7B3A-4C17-85E2-BD531353D413}" type="slidenum">
              <a:rPr lang="pl-PL" smtClean="0"/>
              <a:t>12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53107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1.bin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2.bin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3.bin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3.jpeg"/><Relationship Id="rId4" Type="http://schemas.openxmlformats.org/officeDocument/2006/relationships/image" Target="../media/image2.em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6.bin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 userDrawn="1"/>
        </p:nvSpPr>
        <p:spPr>
          <a:xfrm>
            <a:off x="8389088" y="6815470"/>
            <a:ext cx="2304312" cy="5422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331" y="311827"/>
            <a:ext cx="2977167" cy="588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682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86588" y="7114457"/>
            <a:ext cx="706812" cy="25456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</p:pic>
      <p:sp>
        <p:nvSpPr>
          <p:cNvPr id="9" name="Slide Number Placeholder 5"/>
          <p:cNvSpPr txBox="1">
            <a:spLocks/>
          </p:cNvSpPr>
          <p:nvPr userDrawn="1"/>
        </p:nvSpPr>
        <p:spPr>
          <a:xfrm>
            <a:off x="8078150" y="7059177"/>
            <a:ext cx="24743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pl-PL"/>
            </a:defPPr>
            <a:lvl1pPr marL="0" algn="r" defTabSz="914400" rtl="0" eaLnBrk="1" latinLnBrk="0" hangingPunct="1">
              <a:defRPr sz="1200" b="1" kern="12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ACBE7E3-F5F4-4376-AFBD-F8A415F03C3D}" type="slidenum">
              <a:rPr lang="pl-PL" smtClean="0">
                <a:solidFill>
                  <a:prstClr val="white"/>
                </a:solidFill>
              </a:rPr>
              <a:pPr/>
              <a:t>‹#›</a:t>
            </a:fld>
            <a:endParaRPr lang="pl-PL" dirty="0">
              <a:solidFill>
                <a:prstClr val="white"/>
              </a:solidFill>
            </a:endParaRPr>
          </a:p>
        </p:txBody>
      </p:sp>
      <p:sp>
        <p:nvSpPr>
          <p:cNvPr id="13" name="pole tekstowe 12"/>
          <p:cNvSpPr txBox="1"/>
          <p:nvPr userDrawn="1"/>
        </p:nvSpPr>
        <p:spPr>
          <a:xfrm>
            <a:off x="6176871" y="7101562"/>
            <a:ext cx="352082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sz="1500" dirty="0" smtClean="0">
                <a:solidFill>
                  <a:srgbClr val="008542"/>
                </a:solidFill>
                <a:latin typeface="Fira Sans Condensed Book" panose="020B0503050000020004" pitchFamily="34" charset="-18"/>
                <a:ea typeface="Fira Sans" panose="020B0503050000020004" pitchFamily="34" charset="0"/>
              </a:rPr>
              <a:t>Spiszmy</a:t>
            </a:r>
            <a:r>
              <a:rPr lang="pl-PL" sz="1500" baseline="0" dirty="0" smtClean="0">
                <a:solidFill>
                  <a:srgbClr val="008542"/>
                </a:solidFill>
                <a:latin typeface="Fira Sans Condensed Book" panose="020B0503050000020004" pitchFamily="34" charset="-18"/>
                <a:ea typeface="Fira Sans" panose="020B0503050000020004" pitchFamily="34" charset="0"/>
              </a:rPr>
              <a:t> się, jak na rolników przystało</a:t>
            </a:r>
          </a:p>
        </p:txBody>
      </p:sp>
      <p:sp>
        <p:nvSpPr>
          <p:cNvPr id="14" name="pole tekstowe 13"/>
          <p:cNvSpPr txBox="1"/>
          <p:nvPr userDrawn="1"/>
        </p:nvSpPr>
        <p:spPr>
          <a:xfrm>
            <a:off x="4140381" y="7101137"/>
            <a:ext cx="174759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500" dirty="0" smtClean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#</a:t>
            </a:r>
            <a:r>
              <a:rPr lang="pl-PL" sz="1500" dirty="0" err="1" smtClean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liczysię</a:t>
            </a:r>
            <a:r>
              <a:rPr lang="pl-PL" sz="1500" b="1" dirty="0" err="1" smtClean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rolnictwo</a:t>
            </a:r>
            <a:endParaRPr lang="pl-PL" sz="1500" dirty="0">
              <a:solidFill>
                <a:srgbClr val="008542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graphicFrame>
        <p:nvGraphicFramePr>
          <p:cNvPr id="7" name="Obiekt 6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1009779752"/>
              </p:ext>
            </p:extLst>
          </p:nvPr>
        </p:nvGraphicFramePr>
        <p:xfrm>
          <a:off x="299931" y="6701375"/>
          <a:ext cx="1967781" cy="8523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" name="CorelDRAW" r:id="rId4" imgW="2660233" imgH="1152878" progId="CorelDraw.Graphic.19">
                  <p:embed/>
                </p:oleObj>
              </mc:Choice>
              <mc:Fallback>
                <p:oleObj name="CorelDRAW" r:id="rId4" imgW="2660233" imgH="1152878" progId="CorelDraw.Graphic.19">
                  <p:embed/>
                  <p:pic>
                    <p:nvPicPr>
                      <p:cNvPr id="10" name="Obiekt 9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9931" y="6701375"/>
                        <a:ext cx="1967781" cy="85239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019980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Obraz 1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6823" y="7070601"/>
            <a:ext cx="826576" cy="280731"/>
          </a:xfrm>
          <a:prstGeom prst="rect">
            <a:avLst/>
          </a:prstGeom>
        </p:spPr>
      </p:pic>
      <p:sp>
        <p:nvSpPr>
          <p:cNvPr id="20" name="Slide Number Placeholder 5"/>
          <p:cNvSpPr txBox="1">
            <a:spLocks/>
          </p:cNvSpPr>
          <p:nvPr userDrawn="1"/>
        </p:nvSpPr>
        <p:spPr>
          <a:xfrm>
            <a:off x="7552214" y="7009643"/>
            <a:ext cx="2893652" cy="4026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pl-PL"/>
            </a:defPPr>
            <a:lvl1pPr marL="0" algn="r" defTabSz="914400" rtl="0" eaLnBrk="1" latinLnBrk="0" hangingPunct="1">
              <a:defRPr sz="1200" b="1" kern="12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ACBE7E3-F5F4-4376-AFBD-F8A415F03C3D}" type="slidenum">
              <a:rPr lang="pl-PL" sz="1200" smtClean="0">
                <a:solidFill>
                  <a:prstClr val="white"/>
                </a:solidFill>
              </a:rPr>
              <a:pPr/>
              <a:t>‹#›</a:t>
            </a:fld>
            <a:endParaRPr lang="pl-PL" sz="1200" dirty="0">
              <a:solidFill>
                <a:prstClr val="white"/>
              </a:solidFill>
            </a:endParaRPr>
          </a:p>
        </p:txBody>
      </p:sp>
      <p:graphicFrame>
        <p:nvGraphicFramePr>
          <p:cNvPr id="16" name="Obiekt 15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576617848"/>
              </p:ext>
            </p:extLst>
          </p:nvPr>
        </p:nvGraphicFramePr>
        <p:xfrm>
          <a:off x="196629" y="129545"/>
          <a:ext cx="2505929" cy="10855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8" name="CorelDRAW" r:id="rId4" imgW="2660233" imgH="1152878" progId="CorelDraw.Graphic.19">
                  <p:embed/>
                </p:oleObj>
              </mc:Choice>
              <mc:Fallback>
                <p:oleObj name="CorelDRAW" r:id="rId4" imgW="2660233" imgH="1152878" progId="CorelDraw.Graphic.19">
                  <p:embed/>
                  <p:pic>
                    <p:nvPicPr>
                      <p:cNvPr id="10" name="Obiekt 9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96629" y="129545"/>
                        <a:ext cx="2505929" cy="108550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173454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k object 16"/>
          <p:cNvSpPr/>
          <p:nvPr userDrawn="1"/>
        </p:nvSpPr>
        <p:spPr>
          <a:xfrm>
            <a:off x="1" y="0"/>
            <a:ext cx="10693400" cy="7562850"/>
          </a:xfrm>
          <a:prstGeom prst="rect">
            <a:avLst/>
          </a:prstGeom>
          <a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2053"/>
          </a:p>
        </p:txBody>
      </p:sp>
      <p:sp>
        <p:nvSpPr>
          <p:cNvPr id="4" name="bk object 16"/>
          <p:cNvSpPr/>
          <p:nvPr userDrawn="1"/>
        </p:nvSpPr>
        <p:spPr>
          <a:xfrm>
            <a:off x="508" y="3810"/>
            <a:ext cx="10692383" cy="7559040"/>
          </a:xfrm>
          <a:prstGeom prst="rect">
            <a:avLst/>
          </a:prstGeom>
          <a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bk object 17"/>
          <p:cNvSpPr/>
          <p:nvPr userDrawn="1"/>
        </p:nvSpPr>
        <p:spPr>
          <a:xfrm>
            <a:off x="636402" y="3078655"/>
            <a:ext cx="9108422" cy="1096281"/>
          </a:xfrm>
          <a:prstGeom prst="rect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127734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az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86588" y="7114457"/>
            <a:ext cx="706812" cy="25456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</p:pic>
      <p:sp>
        <p:nvSpPr>
          <p:cNvPr id="11" name="Slide Number Placeholder 5"/>
          <p:cNvSpPr txBox="1">
            <a:spLocks/>
          </p:cNvSpPr>
          <p:nvPr userDrawn="1"/>
        </p:nvSpPr>
        <p:spPr>
          <a:xfrm>
            <a:off x="8078150" y="7059177"/>
            <a:ext cx="24743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pl-PL"/>
            </a:defPPr>
            <a:lvl1pPr marL="0" algn="r" defTabSz="914400" rtl="0" eaLnBrk="1" latinLnBrk="0" hangingPunct="1">
              <a:defRPr sz="1200" b="1" kern="12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ACBE7E3-F5F4-4376-AFBD-F8A415F03C3D}" type="slidenum">
              <a:rPr lang="pl-PL" smtClean="0">
                <a:solidFill>
                  <a:prstClr val="white"/>
                </a:solidFill>
              </a:rPr>
              <a:pPr/>
              <a:t>‹#›</a:t>
            </a:fld>
            <a:endParaRPr lang="pl-PL" dirty="0">
              <a:solidFill>
                <a:prstClr val="white"/>
              </a:solidFill>
            </a:endParaRPr>
          </a:p>
        </p:txBody>
      </p:sp>
      <p:sp>
        <p:nvSpPr>
          <p:cNvPr id="12" name="pole tekstowe 11"/>
          <p:cNvSpPr txBox="1"/>
          <p:nvPr userDrawn="1"/>
        </p:nvSpPr>
        <p:spPr>
          <a:xfrm>
            <a:off x="6176871" y="7101562"/>
            <a:ext cx="352082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sz="1500" dirty="0" smtClean="0">
                <a:solidFill>
                  <a:srgbClr val="008542"/>
                </a:solidFill>
                <a:latin typeface="Fira Sans Condensed Book" panose="020B0503050000020004" pitchFamily="34" charset="-18"/>
                <a:ea typeface="Fira Sans" panose="020B0503050000020004" pitchFamily="34" charset="0"/>
              </a:rPr>
              <a:t>Spiszmy</a:t>
            </a:r>
            <a:r>
              <a:rPr lang="pl-PL" sz="1500" baseline="0" dirty="0" smtClean="0">
                <a:solidFill>
                  <a:srgbClr val="008542"/>
                </a:solidFill>
                <a:latin typeface="Fira Sans Condensed Book" panose="020B0503050000020004" pitchFamily="34" charset="-18"/>
                <a:ea typeface="Fira Sans" panose="020B0503050000020004" pitchFamily="34" charset="0"/>
              </a:rPr>
              <a:t> się, jak na rolników przystało</a:t>
            </a:r>
          </a:p>
        </p:txBody>
      </p:sp>
      <p:sp>
        <p:nvSpPr>
          <p:cNvPr id="13" name="pole tekstowe 12"/>
          <p:cNvSpPr txBox="1"/>
          <p:nvPr userDrawn="1"/>
        </p:nvSpPr>
        <p:spPr>
          <a:xfrm>
            <a:off x="4140381" y="7101137"/>
            <a:ext cx="174759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500" dirty="0" smtClean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#</a:t>
            </a:r>
            <a:r>
              <a:rPr lang="pl-PL" sz="1500" dirty="0" err="1" smtClean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liczysię</a:t>
            </a:r>
            <a:r>
              <a:rPr lang="pl-PL" sz="1500" b="1" dirty="0" err="1" smtClean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rolnictwo</a:t>
            </a:r>
            <a:endParaRPr lang="pl-PL" sz="1500" dirty="0">
              <a:solidFill>
                <a:srgbClr val="008542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graphicFrame>
        <p:nvGraphicFramePr>
          <p:cNvPr id="14" name="Obiekt 13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1108009460"/>
              </p:ext>
            </p:extLst>
          </p:nvPr>
        </p:nvGraphicFramePr>
        <p:xfrm>
          <a:off x="299931" y="6701375"/>
          <a:ext cx="1967781" cy="8523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1" name="CorelDRAW" r:id="rId4" imgW="2660233" imgH="1152878" progId="CorelDraw.Graphic.19">
                  <p:embed/>
                </p:oleObj>
              </mc:Choice>
              <mc:Fallback>
                <p:oleObj name="CorelDRAW" r:id="rId4" imgW="2660233" imgH="1152878" progId="CorelDraw.Graphic.19">
                  <p:embed/>
                  <p:pic>
                    <p:nvPicPr>
                      <p:cNvPr id="7" name="Obiekt 6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9931" y="6701375"/>
                        <a:ext cx="1967781" cy="85239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73160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iekt 8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2162711288"/>
              </p:ext>
            </p:extLst>
          </p:nvPr>
        </p:nvGraphicFramePr>
        <p:xfrm>
          <a:off x="196629" y="129545"/>
          <a:ext cx="2505929" cy="10855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14" name="CorelDRAW" r:id="rId3" imgW="2660233" imgH="1152878" progId="CorelDraw.Graphic.19">
                  <p:embed/>
                </p:oleObj>
              </mc:Choice>
              <mc:Fallback>
                <p:oleObj name="CorelDRAW" r:id="rId3" imgW="2660233" imgH="1152878" progId="CorelDraw.Graphic.19">
                  <p:embed/>
                  <p:pic>
                    <p:nvPicPr>
                      <p:cNvPr id="16" name="Obiekt 1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6629" y="129545"/>
                        <a:ext cx="2505929" cy="108550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Obraz 6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86588" y="7114457"/>
            <a:ext cx="706812" cy="25456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</p:pic>
      <p:sp>
        <p:nvSpPr>
          <p:cNvPr id="10" name="Slide Number Placeholder 5"/>
          <p:cNvSpPr txBox="1">
            <a:spLocks/>
          </p:cNvSpPr>
          <p:nvPr userDrawn="1"/>
        </p:nvSpPr>
        <p:spPr>
          <a:xfrm>
            <a:off x="8078150" y="7059177"/>
            <a:ext cx="24743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pl-PL"/>
            </a:defPPr>
            <a:lvl1pPr marL="0" algn="r" defTabSz="914400" rtl="0" eaLnBrk="1" latinLnBrk="0" hangingPunct="1">
              <a:defRPr sz="1200" b="1" kern="12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ACBE7E3-F5F4-4376-AFBD-F8A415F03C3D}" type="slidenum">
              <a:rPr lang="pl-PL" smtClean="0">
                <a:solidFill>
                  <a:prstClr val="white"/>
                </a:solidFill>
              </a:rPr>
              <a:pPr/>
              <a:t>‹#›</a:t>
            </a:fld>
            <a:endParaRPr lang="pl-PL" dirty="0">
              <a:solidFill>
                <a:prstClr val="white"/>
              </a:solidFill>
            </a:endParaRPr>
          </a:p>
        </p:txBody>
      </p:sp>
      <p:sp>
        <p:nvSpPr>
          <p:cNvPr id="11" name="pole tekstowe 10"/>
          <p:cNvSpPr txBox="1"/>
          <p:nvPr userDrawn="1"/>
        </p:nvSpPr>
        <p:spPr>
          <a:xfrm>
            <a:off x="6176871" y="7101562"/>
            <a:ext cx="352082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sz="1500" dirty="0" smtClean="0">
                <a:solidFill>
                  <a:srgbClr val="008542"/>
                </a:solidFill>
                <a:latin typeface="Fira Sans Condensed Book" panose="020B0503050000020004" pitchFamily="34" charset="-18"/>
                <a:ea typeface="Fira Sans" panose="020B0503050000020004" pitchFamily="34" charset="0"/>
              </a:rPr>
              <a:t>Spiszmy</a:t>
            </a:r>
            <a:r>
              <a:rPr lang="pl-PL" sz="1500" baseline="0" dirty="0" smtClean="0">
                <a:solidFill>
                  <a:srgbClr val="008542"/>
                </a:solidFill>
                <a:latin typeface="Fira Sans Condensed Book" panose="020B0503050000020004" pitchFamily="34" charset="-18"/>
                <a:ea typeface="Fira Sans" panose="020B0503050000020004" pitchFamily="34" charset="0"/>
              </a:rPr>
              <a:t> się, jak na rolników przystało</a:t>
            </a:r>
          </a:p>
        </p:txBody>
      </p:sp>
      <p:sp>
        <p:nvSpPr>
          <p:cNvPr id="12" name="pole tekstowe 11"/>
          <p:cNvSpPr txBox="1"/>
          <p:nvPr userDrawn="1"/>
        </p:nvSpPr>
        <p:spPr>
          <a:xfrm>
            <a:off x="4140381" y="7101137"/>
            <a:ext cx="174759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500" dirty="0" smtClean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#</a:t>
            </a:r>
            <a:r>
              <a:rPr lang="pl-PL" sz="1500" dirty="0" err="1" smtClean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liczysię</a:t>
            </a:r>
            <a:r>
              <a:rPr lang="pl-PL" sz="1500" b="1" dirty="0" err="1" smtClean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rolnictwo</a:t>
            </a:r>
            <a:endParaRPr lang="pl-PL" sz="1500" dirty="0">
              <a:solidFill>
                <a:srgbClr val="008542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graphicFrame>
        <p:nvGraphicFramePr>
          <p:cNvPr id="13" name="Obiekt 12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1108009460"/>
              </p:ext>
            </p:extLst>
          </p:nvPr>
        </p:nvGraphicFramePr>
        <p:xfrm>
          <a:off x="299931" y="6701375"/>
          <a:ext cx="1967781" cy="8523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15" name="CorelDRAW" r:id="rId6" imgW="2660233" imgH="1152878" progId="CorelDraw.Graphic.19">
                  <p:embed/>
                </p:oleObj>
              </mc:Choice>
              <mc:Fallback>
                <p:oleObj name="CorelDRAW" r:id="rId6" imgW="2660233" imgH="1152878" progId="CorelDraw.Graphic.19">
                  <p:embed/>
                  <p:pic>
                    <p:nvPicPr>
                      <p:cNvPr id="7" name="Obiekt 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9931" y="6701375"/>
                        <a:ext cx="1967781" cy="85239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547697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2005" y="1237717"/>
            <a:ext cx="9089390" cy="2632992"/>
          </a:xfrm>
        </p:spPr>
        <p:txBody>
          <a:bodyPr anchor="b"/>
          <a:lstStyle>
            <a:lvl1pPr algn="ctr">
              <a:defRPr sz="6617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675" y="3972247"/>
            <a:ext cx="8020050" cy="1825938"/>
          </a:xfrm>
        </p:spPr>
        <p:txBody>
          <a:bodyPr/>
          <a:lstStyle>
            <a:lvl1pPr marL="0" indent="0" algn="ctr">
              <a:buNone/>
              <a:defRPr sz="2647"/>
            </a:lvl1pPr>
            <a:lvl2pPr marL="504200" indent="0" algn="ctr">
              <a:buNone/>
              <a:defRPr sz="2206"/>
            </a:lvl2pPr>
            <a:lvl3pPr marL="1008400" indent="0" algn="ctr">
              <a:buNone/>
              <a:defRPr sz="1985"/>
            </a:lvl3pPr>
            <a:lvl4pPr marL="1512600" indent="0" algn="ctr">
              <a:buNone/>
              <a:defRPr sz="1764"/>
            </a:lvl4pPr>
            <a:lvl5pPr marL="2016801" indent="0" algn="ctr">
              <a:buNone/>
              <a:defRPr sz="1764"/>
            </a:lvl5pPr>
            <a:lvl6pPr marL="2521001" indent="0" algn="ctr">
              <a:buNone/>
              <a:defRPr sz="1764"/>
            </a:lvl6pPr>
            <a:lvl7pPr marL="3025201" indent="0" algn="ctr">
              <a:buNone/>
              <a:defRPr sz="1764"/>
            </a:lvl7pPr>
            <a:lvl8pPr marL="3529401" indent="0" algn="ctr">
              <a:buNone/>
              <a:defRPr sz="1764"/>
            </a:lvl8pPr>
            <a:lvl9pPr marL="4033601" indent="0" algn="ctr">
              <a:buNone/>
              <a:defRPr sz="1764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BE7E3-F5F4-4376-AFBD-F8A415F03C3D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3377216"/>
      </p:ext>
    </p:extLst>
  </p:cSld>
  <p:clrMapOvr>
    <a:masterClrMapping/>
  </p:clrMapOvr>
  <p:hf hd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BE7E3-F5F4-4376-AFBD-F8A415F03C3D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5379339"/>
      </p:ext>
    </p:extLst>
  </p:cSld>
  <p:clrMapOvr>
    <a:masterClrMapping/>
  </p:clrMapOvr>
  <p:hf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602" y="1885463"/>
            <a:ext cx="9223058" cy="3145935"/>
          </a:xfrm>
        </p:spPr>
        <p:txBody>
          <a:bodyPr anchor="b"/>
          <a:lstStyle>
            <a:lvl1pPr>
              <a:defRPr sz="6617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602" y="5061159"/>
            <a:ext cx="9223058" cy="1654373"/>
          </a:xfrm>
        </p:spPr>
        <p:txBody>
          <a:bodyPr/>
          <a:lstStyle>
            <a:lvl1pPr marL="0" indent="0">
              <a:buNone/>
              <a:defRPr sz="2647">
                <a:solidFill>
                  <a:schemeClr val="tx1"/>
                </a:solidFill>
              </a:defRPr>
            </a:lvl1pPr>
            <a:lvl2pPr marL="504200" indent="0">
              <a:buNone/>
              <a:defRPr sz="2206">
                <a:solidFill>
                  <a:schemeClr val="tx1">
                    <a:tint val="75000"/>
                  </a:schemeClr>
                </a:solidFill>
              </a:defRPr>
            </a:lvl2pPr>
            <a:lvl3pPr marL="1008400" indent="0">
              <a:buNone/>
              <a:defRPr sz="1985">
                <a:solidFill>
                  <a:schemeClr val="tx1">
                    <a:tint val="75000"/>
                  </a:schemeClr>
                </a:solidFill>
              </a:defRPr>
            </a:lvl3pPr>
            <a:lvl4pPr marL="1512600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6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210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52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94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36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BE7E3-F5F4-4376-AFBD-F8A415F03C3D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424922"/>
      </p:ext>
    </p:extLst>
  </p:cSld>
  <p:clrMapOvr>
    <a:masterClrMapping/>
  </p:clrMapOvr>
  <p:hf hd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171" y="2013259"/>
            <a:ext cx="4544695" cy="4798559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3534" y="2013259"/>
            <a:ext cx="4544695" cy="4798559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BE7E3-F5F4-4376-AFBD-F8A415F03C3D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1103656"/>
      </p:ext>
    </p:extLst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564" y="402654"/>
            <a:ext cx="9223058" cy="146180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565" y="1853949"/>
            <a:ext cx="4523809" cy="908592"/>
          </a:xfrm>
        </p:spPr>
        <p:txBody>
          <a:bodyPr anchor="b"/>
          <a:lstStyle>
            <a:lvl1pPr marL="0" indent="0">
              <a:buNone/>
              <a:defRPr sz="2647" b="1"/>
            </a:lvl1pPr>
            <a:lvl2pPr marL="504200" indent="0">
              <a:buNone/>
              <a:defRPr sz="2206" b="1"/>
            </a:lvl2pPr>
            <a:lvl3pPr marL="1008400" indent="0">
              <a:buNone/>
              <a:defRPr sz="1985" b="1"/>
            </a:lvl3pPr>
            <a:lvl4pPr marL="1512600" indent="0">
              <a:buNone/>
              <a:defRPr sz="1764" b="1"/>
            </a:lvl4pPr>
            <a:lvl5pPr marL="2016801" indent="0">
              <a:buNone/>
              <a:defRPr sz="1764" b="1"/>
            </a:lvl5pPr>
            <a:lvl6pPr marL="2521001" indent="0">
              <a:buNone/>
              <a:defRPr sz="1764" b="1"/>
            </a:lvl6pPr>
            <a:lvl7pPr marL="3025201" indent="0">
              <a:buNone/>
              <a:defRPr sz="1764" b="1"/>
            </a:lvl7pPr>
            <a:lvl8pPr marL="3529401" indent="0">
              <a:buNone/>
              <a:defRPr sz="1764" b="1"/>
            </a:lvl8pPr>
            <a:lvl9pPr marL="4033601" indent="0">
              <a:buNone/>
              <a:defRPr sz="1764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565" y="2762541"/>
            <a:ext cx="4523809" cy="4063282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3534" y="1853949"/>
            <a:ext cx="4546088" cy="908592"/>
          </a:xfrm>
        </p:spPr>
        <p:txBody>
          <a:bodyPr anchor="b"/>
          <a:lstStyle>
            <a:lvl1pPr marL="0" indent="0">
              <a:buNone/>
              <a:defRPr sz="2647" b="1"/>
            </a:lvl1pPr>
            <a:lvl2pPr marL="504200" indent="0">
              <a:buNone/>
              <a:defRPr sz="2206" b="1"/>
            </a:lvl2pPr>
            <a:lvl3pPr marL="1008400" indent="0">
              <a:buNone/>
              <a:defRPr sz="1985" b="1"/>
            </a:lvl3pPr>
            <a:lvl4pPr marL="1512600" indent="0">
              <a:buNone/>
              <a:defRPr sz="1764" b="1"/>
            </a:lvl4pPr>
            <a:lvl5pPr marL="2016801" indent="0">
              <a:buNone/>
              <a:defRPr sz="1764" b="1"/>
            </a:lvl5pPr>
            <a:lvl6pPr marL="2521001" indent="0">
              <a:buNone/>
              <a:defRPr sz="1764" b="1"/>
            </a:lvl6pPr>
            <a:lvl7pPr marL="3025201" indent="0">
              <a:buNone/>
              <a:defRPr sz="1764" b="1"/>
            </a:lvl7pPr>
            <a:lvl8pPr marL="3529401" indent="0">
              <a:buNone/>
              <a:defRPr sz="1764" b="1"/>
            </a:lvl8pPr>
            <a:lvl9pPr marL="4033601" indent="0">
              <a:buNone/>
              <a:defRPr sz="1764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3534" y="2762541"/>
            <a:ext cx="4546088" cy="4063282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BE7E3-F5F4-4376-AFBD-F8A415F03C3D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40124"/>
      </p:ext>
    </p:extLst>
  </p:cSld>
  <p:clrMapOvr>
    <a:masterClrMapping/>
  </p:clrMapOvr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BE7E3-F5F4-4376-AFBD-F8A415F03C3D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34689"/>
      </p:ext>
    </p:extLst>
  </p:cSld>
  <p:clrMapOvr>
    <a:masterClrMapping/>
  </p:clrMapOvr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BE7E3-F5F4-4376-AFBD-F8A415F03C3D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3299491"/>
      </p:ext>
    </p:extLst>
  </p:cSld>
  <p:clrMapOvr>
    <a:masterClrMapping/>
  </p:clrMapOvr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564" y="504190"/>
            <a:ext cx="3448900" cy="1764665"/>
          </a:xfrm>
        </p:spPr>
        <p:txBody>
          <a:bodyPr anchor="b"/>
          <a:lstStyle>
            <a:lvl1pPr>
              <a:defRPr sz="3529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6088" y="1088912"/>
            <a:ext cx="5413534" cy="5374525"/>
          </a:xfrm>
        </p:spPr>
        <p:txBody>
          <a:bodyPr/>
          <a:lstStyle>
            <a:lvl1pPr>
              <a:defRPr sz="3529"/>
            </a:lvl1pPr>
            <a:lvl2pPr>
              <a:defRPr sz="3088"/>
            </a:lvl2pPr>
            <a:lvl3pPr>
              <a:defRPr sz="2647"/>
            </a:lvl3pPr>
            <a:lvl4pPr>
              <a:defRPr sz="2206"/>
            </a:lvl4pPr>
            <a:lvl5pPr>
              <a:defRPr sz="2206"/>
            </a:lvl5pPr>
            <a:lvl6pPr>
              <a:defRPr sz="2206"/>
            </a:lvl6pPr>
            <a:lvl7pPr>
              <a:defRPr sz="2206"/>
            </a:lvl7pPr>
            <a:lvl8pPr>
              <a:defRPr sz="2206"/>
            </a:lvl8pPr>
            <a:lvl9pPr>
              <a:defRPr sz="2206"/>
            </a:lvl9pPr>
          </a:lstStyle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564" y="2268855"/>
            <a:ext cx="3448900" cy="4203335"/>
          </a:xfrm>
        </p:spPr>
        <p:txBody>
          <a:bodyPr/>
          <a:lstStyle>
            <a:lvl1pPr marL="0" indent="0">
              <a:buNone/>
              <a:defRPr sz="1764"/>
            </a:lvl1pPr>
            <a:lvl2pPr marL="504200" indent="0">
              <a:buNone/>
              <a:defRPr sz="1544"/>
            </a:lvl2pPr>
            <a:lvl3pPr marL="1008400" indent="0">
              <a:buNone/>
              <a:defRPr sz="1323"/>
            </a:lvl3pPr>
            <a:lvl4pPr marL="1512600" indent="0">
              <a:buNone/>
              <a:defRPr sz="1103"/>
            </a:lvl4pPr>
            <a:lvl5pPr marL="2016801" indent="0">
              <a:buNone/>
              <a:defRPr sz="1103"/>
            </a:lvl5pPr>
            <a:lvl6pPr marL="2521001" indent="0">
              <a:buNone/>
              <a:defRPr sz="1103"/>
            </a:lvl6pPr>
            <a:lvl7pPr marL="3025201" indent="0">
              <a:buNone/>
              <a:defRPr sz="1103"/>
            </a:lvl7pPr>
            <a:lvl8pPr marL="3529401" indent="0">
              <a:buNone/>
              <a:defRPr sz="1103"/>
            </a:lvl8pPr>
            <a:lvl9pPr marL="4033601" indent="0">
              <a:buNone/>
              <a:defRPr sz="1103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BE7E3-F5F4-4376-AFBD-F8A415F03C3D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0806818"/>
      </p:ext>
    </p:extLst>
  </p:cSld>
  <p:clrMapOvr>
    <a:masterClrMapping/>
  </p:clrMapOvr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564" y="504190"/>
            <a:ext cx="3448900" cy="1764665"/>
          </a:xfrm>
        </p:spPr>
        <p:txBody>
          <a:bodyPr anchor="b"/>
          <a:lstStyle>
            <a:lvl1pPr>
              <a:defRPr sz="3529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6088" y="1088912"/>
            <a:ext cx="5413534" cy="5374525"/>
          </a:xfrm>
        </p:spPr>
        <p:txBody>
          <a:bodyPr anchor="t"/>
          <a:lstStyle>
            <a:lvl1pPr marL="0" indent="0">
              <a:buNone/>
              <a:defRPr sz="3529"/>
            </a:lvl1pPr>
            <a:lvl2pPr marL="504200" indent="0">
              <a:buNone/>
              <a:defRPr sz="3088"/>
            </a:lvl2pPr>
            <a:lvl3pPr marL="1008400" indent="0">
              <a:buNone/>
              <a:defRPr sz="2647"/>
            </a:lvl3pPr>
            <a:lvl4pPr marL="1512600" indent="0">
              <a:buNone/>
              <a:defRPr sz="2206"/>
            </a:lvl4pPr>
            <a:lvl5pPr marL="2016801" indent="0">
              <a:buNone/>
              <a:defRPr sz="2206"/>
            </a:lvl5pPr>
            <a:lvl6pPr marL="2521001" indent="0">
              <a:buNone/>
              <a:defRPr sz="2206"/>
            </a:lvl6pPr>
            <a:lvl7pPr marL="3025201" indent="0">
              <a:buNone/>
              <a:defRPr sz="2206"/>
            </a:lvl7pPr>
            <a:lvl8pPr marL="3529401" indent="0">
              <a:buNone/>
              <a:defRPr sz="2206"/>
            </a:lvl8pPr>
            <a:lvl9pPr marL="4033601" indent="0">
              <a:buNone/>
              <a:defRPr sz="2206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564" y="2268855"/>
            <a:ext cx="3448900" cy="4203335"/>
          </a:xfrm>
        </p:spPr>
        <p:txBody>
          <a:bodyPr/>
          <a:lstStyle>
            <a:lvl1pPr marL="0" indent="0">
              <a:buNone/>
              <a:defRPr sz="1764"/>
            </a:lvl1pPr>
            <a:lvl2pPr marL="504200" indent="0">
              <a:buNone/>
              <a:defRPr sz="1544"/>
            </a:lvl2pPr>
            <a:lvl3pPr marL="1008400" indent="0">
              <a:buNone/>
              <a:defRPr sz="1323"/>
            </a:lvl3pPr>
            <a:lvl4pPr marL="1512600" indent="0">
              <a:buNone/>
              <a:defRPr sz="1103"/>
            </a:lvl4pPr>
            <a:lvl5pPr marL="2016801" indent="0">
              <a:buNone/>
              <a:defRPr sz="1103"/>
            </a:lvl5pPr>
            <a:lvl6pPr marL="2521001" indent="0">
              <a:buNone/>
              <a:defRPr sz="1103"/>
            </a:lvl6pPr>
            <a:lvl7pPr marL="3025201" indent="0">
              <a:buNone/>
              <a:defRPr sz="1103"/>
            </a:lvl7pPr>
            <a:lvl8pPr marL="3529401" indent="0">
              <a:buNone/>
              <a:defRPr sz="1103"/>
            </a:lvl8pPr>
            <a:lvl9pPr marL="4033601" indent="0">
              <a:buNone/>
              <a:defRPr sz="1103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BE7E3-F5F4-4376-AFBD-F8A415F03C3D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6619405"/>
      </p:ext>
    </p:extLst>
  </p:cSld>
  <p:clrMapOvr>
    <a:masterClrMapping/>
  </p:clrMapOvr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BE7E3-F5F4-4376-AFBD-F8A415F03C3D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9957866"/>
      </p:ext>
    </p:extLst>
  </p:cSld>
  <p:clrMapOvr>
    <a:masterClrMapping/>
  </p:clrMapOvr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2465" y="402652"/>
            <a:ext cx="2305764" cy="6409166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172" y="402652"/>
            <a:ext cx="6783626" cy="6409166"/>
          </a:xfrm>
        </p:spPr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BE7E3-F5F4-4376-AFBD-F8A415F03C3D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620323"/>
      </p:ext>
    </p:extLst>
  </p:cSld>
  <p:clrMapOvr>
    <a:masterClrMapping/>
  </p:clrMapOvr>
  <p:hf hd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Układ niestandard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86588" y="7114457"/>
            <a:ext cx="706812" cy="25456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</p:pic>
      <p:sp>
        <p:nvSpPr>
          <p:cNvPr id="12" name="Slide Number Placeholder 5"/>
          <p:cNvSpPr txBox="1">
            <a:spLocks/>
          </p:cNvSpPr>
          <p:nvPr userDrawn="1"/>
        </p:nvSpPr>
        <p:spPr>
          <a:xfrm>
            <a:off x="8078150" y="7059177"/>
            <a:ext cx="24743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pl-PL"/>
            </a:defPPr>
            <a:lvl1pPr marL="0" algn="r" defTabSz="914400" rtl="0" eaLnBrk="1" latinLnBrk="0" hangingPunct="1">
              <a:defRPr sz="1200" b="1" kern="12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ACBE7E3-F5F4-4376-AFBD-F8A415F03C3D}" type="slidenum">
              <a:rPr lang="pl-PL" smtClean="0">
                <a:solidFill>
                  <a:prstClr val="white"/>
                </a:solidFill>
              </a:rPr>
              <a:pPr/>
              <a:t>‹#›</a:t>
            </a:fld>
            <a:endParaRPr lang="pl-PL" dirty="0">
              <a:solidFill>
                <a:prstClr val="white"/>
              </a:solidFill>
            </a:endParaRPr>
          </a:p>
        </p:txBody>
      </p:sp>
      <p:sp>
        <p:nvSpPr>
          <p:cNvPr id="13" name="pole tekstowe 12"/>
          <p:cNvSpPr txBox="1"/>
          <p:nvPr userDrawn="1"/>
        </p:nvSpPr>
        <p:spPr>
          <a:xfrm>
            <a:off x="6176871" y="7101562"/>
            <a:ext cx="352082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sz="1500" dirty="0" smtClean="0">
                <a:solidFill>
                  <a:srgbClr val="008542"/>
                </a:solidFill>
                <a:latin typeface="Fira Sans Condensed Book" panose="020B0503050000020004" pitchFamily="34" charset="-18"/>
                <a:ea typeface="Fira Sans" panose="020B0503050000020004" pitchFamily="34" charset="0"/>
              </a:rPr>
              <a:t>Spiszmy</a:t>
            </a:r>
            <a:r>
              <a:rPr lang="pl-PL" sz="1500" baseline="0" dirty="0" smtClean="0">
                <a:solidFill>
                  <a:srgbClr val="008542"/>
                </a:solidFill>
                <a:latin typeface="Fira Sans Condensed Book" panose="020B0503050000020004" pitchFamily="34" charset="-18"/>
                <a:ea typeface="Fira Sans" panose="020B0503050000020004" pitchFamily="34" charset="0"/>
              </a:rPr>
              <a:t> się, jak na rolników przystało</a:t>
            </a:r>
          </a:p>
        </p:txBody>
      </p:sp>
      <p:sp>
        <p:nvSpPr>
          <p:cNvPr id="14" name="pole tekstowe 13"/>
          <p:cNvSpPr txBox="1"/>
          <p:nvPr userDrawn="1"/>
        </p:nvSpPr>
        <p:spPr>
          <a:xfrm>
            <a:off x="4140381" y="7101137"/>
            <a:ext cx="174759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500" dirty="0" smtClean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#</a:t>
            </a:r>
            <a:r>
              <a:rPr lang="pl-PL" sz="1500" dirty="0" err="1" smtClean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liczysię</a:t>
            </a:r>
            <a:r>
              <a:rPr lang="pl-PL" sz="1500" b="1" dirty="0" err="1" smtClean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rolnictwo</a:t>
            </a:r>
            <a:endParaRPr lang="pl-PL" sz="1500" dirty="0">
              <a:solidFill>
                <a:srgbClr val="008542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graphicFrame>
        <p:nvGraphicFramePr>
          <p:cNvPr id="15" name="Obiekt 14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1108009460"/>
              </p:ext>
            </p:extLst>
          </p:nvPr>
        </p:nvGraphicFramePr>
        <p:xfrm>
          <a:off x="299931" y="6701375"/>
          <a:ext cx="1967781" cy="8523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5" name="CorelDRAW" r:id="rId4" imgW="2660233" imgH="1152878" progId="CorelDraw.Graphic.19">
                  <p:embed/>
                </p:oleObj>
              </mc:Choice>
              <mc:Fallback>
                <p:oleObj name="CorelDRAW" r:id="rId4" imgW="2660233" imgH="1152878" progId="CorelDraw.Graphic.19">
                  <p:embed/>
                  <p:pic>
                    <p:nvPicPr>
                      <p:cNvPr id="7" name="Obiekt 6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9931" y="6701375"/>
                        <a:ext cx="1967781" cy="85239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82866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koncowy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895" y="121612"/>
            <a:ext cx="5052000" cy="1079026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6823" y="7070601"/>
            <a:ext cx="826576" cy="280731"/>
          </a:xfrm>
          <a:prstGeom prst="rect">
            <a:avLst/>
          </a:prstGeom>
        </p:spPr>
      </p:pic>
      <p:sp>
        <p:nvSpPr>
          <p:cNvPr id="12" name="Slide Number Placeholder 5"/>
          <p:cNvSpPr txBox="1">
            <a:spLocks/>
          </p:cNvSpPr>
          <p:nvPr userDrawn="1"/>
        </p:nvSpPr>
        <p:spPr>
          <a:xfrm>
            <a:off x="7552214" y="7009643"/>
            <a:ext cx="2893652" cy="4026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pl-PL"/>
            </a:defPPr>
            <a:lvl1pPr marL="0" algn="r" defTabSz="914400" rtl="0" eaLnBrk="1" latinLnBrk="0" hangingPunct="1">
              <a:defRPr sz="1200" b="1" kern="1200">
                <a:solidFill>
                  <a:schemeClr val="bg1"/>
                </a:solidFill>
                <a:latin typeface="Fira Sans" panose="020B0503050000020004" pitchFamily="34" charset="0"/>
                <a:ea typeface="Fira Sans" panose="020B0503050000020004" pitchFamily="34" charset="0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ACBE7E3-F5F4-4376-AFBD-F8A415F03C3D}" type="slidenum">
              <a:rPr lang="pl-PL" sz="1200" smtClean="0">
                <a:solidFill>
                  <a:prstClr val="white"/>
                </a:solidFill>
              </a:rPr>
              <a:pPr/>
              <a:t>‹#›</a:t>
            </a:fld>
            <a:endParaRPr lang="pl-PL" sz="12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37822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9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8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735171" y="402652"/>
            <a:ext cx="9223058" cy="14618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35171" y="2013259"/>
            <a:ext cx="9223058" cy="47985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735171" y="7009642"/>
            <a:ext cx="2406015" cy="4026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2F070-2A2C-45FB-A4E2-AA512856A00D}" type="datetimeFigureOut">
              <a:rPr lang="pl-PL" smtClean="0"/>
              <a:t>17.07.2020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542189" y="7009642"/>
            <a:ext cx="3609023" cy="4026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7552214" y="7009642"/>
            <a:ext cx="2406015" cy="4026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4C46AF-0FF8-4BE1-954D-200D6F0CB8A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71338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700" r:id="rId3"/>
    <p:sldLayoutId id="2147483727" r:id="rId4"/>
    <p:sldLayoutId id="2147483728" r:id="rId5"/>
    <p:sldLayoutId id="2147483729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171" y="402654"/>
            <a:ext cx="9223058" cy="14618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171" y="2013259"/>
            <a:ext cx="9223058" cy="47985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171" y="7009643"/>
            <a:ext cx="2406015" cy="4026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7/17/2020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2189" y="7009643"/>
            <a:ext cx="3609023" cy="4026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2214" y="7009643"/>
            <a:ext cx="2406015" cy="4026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CBE7E3-F5F4-4376-AFBD-F8A415F03C3D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986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4" r:id="rId12"/>
    <p:sldLayoutId id="2147483687" r:id="rId13"/>
  </p:sldLayoutIdLst>
  <p:hf hdr="0" dt="0"/>
  <p:txStyles>
    <p:titleStyle>
      <a:lvl1pPr algn="l" defTabSz="1008400" rtl="0" eaLnBrk="1" latinLnBrk="0" hangingPunct="1">
        <a:lnSpc>
          <a:spcPct val="90000"/>
        </a:lnSpc>
        <a:spcBef>
          <a:spcPct val="0"/>
        </a:spcBef>
        <a:buNone/>
        <a:defRPr sz="485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2100" indent="-252100" algn="l" defTabSz="1008400" rtl="0" eaLnBrk="1" latinLnBrk="0" hangingPunct="1">
        <a:lnSpc>
          <a:spcPct val="90000"/>
        </a:lnSpc>
        <a:spcBef>
          <a:spcPts val="1103"/>
        </a:spcBef>
        <a:buFont typeface="Arial" panose="020B0604020202020204" pitchFamily="34" charset="0"/>
        <a:buChar char="•"/>
        <a:defRPr sz="3088" kern="1200">
          <a:solidFill>
            <a:schemeClr val="tx1"/>
          </a:solidFill>
          <a:latin typeface="+mn-lt"/>
          <a:ea typeface="+mn-ea"/>
          <a:cs typeface="+mn-cs"/>
        </a:defRPr>
      </a:lvl1pPr>
      <a:lvl2pPr marL="756300" indent="-252100" algn="l" defTabSz="1008400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7" kern="1200">
          <a:solidFill>
            <a:schemeClr val="tx1"/>
          </a:solidFill>
          <a:latin typeface="+mn-lt"/>
          <a:ea typeface="+mn-ea"/>
          <a:cs typeface="+mn-cs"/>
        </a:defRPr>
      </a:lvl2pPr>
      <a:lvl3pPr marL="1260500" indent="-252100" algn="l" defTabSz="1008400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6" kern="1200">
          <a:solidFill>
            <a:schemeClr val="tx1"/>
          </a:solidFill>
          <a:latin typeface="+mn-lt"/>
          <a:ea typeface="+mn-ea"/>
          <a:cs typeface="+mn-cs"/>
        </a:defRPr>
      </a:lvl3pPr>
      <a:lvl4pPr marL="1764701" indent="-252100" algn="l" defTabSz="1008400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4pPr>
      <a:lvl5pPr marL="2268901" indent="-252100" algn="l" defTabSz="1008400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5pPr>
      <a:lvl6pPr marL="2773101" indent="-252100" algn="l" defTabSz="1008400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6pPr>
      <a:lvl7pPr marL="3277301" indent="-252100" algn="l" defTabSz="1008400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7pPr>
      <a:lvl8pPr marL="3781501" indent="-252100" algn="l" defTabSz="1008400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8pPr>
      <a:lvl9pPr marL="4285701" indent="-252100" algn="l" defTabSz="1008400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1pPr>
      <a:lvl2pPr marL="504200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2pPr>
      <a:lvl3pPr marL="1008400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3pPr>
      <a:lvl4pPr marL="1512600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4pPr>
      <a:lvl5pPr marL="2016801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5pPr>
      <a:lvl6pPr marL="2521001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6pPr>
      <a:lvl7pPr marL="3025201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7pPr>
      <a:lvl8pPr marL="3529401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8pPr>
      <a:lvl9pPr marL="4033601" algn="l" defTabSz="1008400" rtl="0" eaLnBrk="1" latinLnBrk="0" hangingPunct="1">
        <a:defRPr sz="198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4.e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4.e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11.png"/><Relationship Id="rId5" Type="http://schemas.openxmlformats.org/officeDocument/2006/relationships/image" Target="../media/image14.emf"/><Relationship Id="rId4" Type="http://schemas.openxmlformats.org/officeDocument/2006/relationships/oleObject" Target="../embeddings/oleObject10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8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17.e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11.png"/><Relationship Id="rId9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22.png"/><Relationship Id="rId5" Type="http://schemas.openxmlformats.org/officeDocument/2006/relationships/image" Target="../media/image21.emf"/><Relationship Id="rId4" Type="http://schemas.openxmlformats.org/officeDocument/2006/relationships/oleObject" Target="../embeddings/oleObject12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23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13.bin"/><Relationship Id="rId5" Type="http://schemas.openxmlformats.org/officeDocument/2006/relationships/image" Target="../media/image25.png"/><Relationship Id="rId10" Type="http://schemas.openxmlformats.org/officeDocument/2006/relationships/image" Target="../media/image27.png"/><Relationship Id="rId4" Type="http://schemas.openxmlformats.org/officeDocument/2006/relationships/image" Target="../media/image24.png"/><Relationship Id="rId9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11.png"/><Relationship Id="rId4" Type="http://schemas.openxmlformats.org/officeDocument/2006/relationships/image" Target="../media/image23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29.e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2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31.jpeg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11.png"/><Relationship Id="rId5" Type="http://schemas.openxmlformats.org/officeDocument/2006/relationships/image" Target="../media/image30.emf"/><Relationship Id="rId4" Type="http://schemas.openxmlformats.org/officeDocument/2006/relationships/oleObject" Target="../embeddings/oleObject17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4.jpg"/><Relationship Id="rId5" Type="http://schemas.microsoft.com/office/2007/relationships/hdphoto" Target="../media/hdphoto1.wdp"/><Relationship Id="rId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8420987" y="6868633"/>
            <a:ext cx="2272414" cy="6942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34812" y="7019039"/>
            <a:ext cx="2111801" cy="393404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82"/>
          <a:stretch/>
        </p:blipFill>
        <p:spPr>
          <a:xfrm>
            <a:off x="-9144" y="-327438"/>
            <a:ext cx="9356343" cy="8558102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216"/>
          <a:stretch/>
        </p:blipFill>
        <p:spPr>
          <a:xfrm>
            <a:off x="7990893" y="450951"/>
            <a:ext cx="2711320" cy="7189903"/>
          </a:xfrm>
          <a:prstGeom prst="rect">
            <a:avLst/>
          </a:prstGeom>
        </p:spPr>
      </p:pic>
      <p:sp>
        <p:nvSpPr>
          <p:cNvPr id="8" name="Tytuł 1"/>
          <p:cNvSpPr txBox="1">
            <a:spLocks/>
          </p:cNvSpPr>
          <p:nvPr/>
        </p:nvSpPr>
        <p:spPr>
          <a:xfrm>
            <a:off x="629412" y="3280176"/>
            <a:ext cx="8220075" cy="909638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3600" dirty="0" smtClean="0">
                <a:solidFill>
                  <a:schemeClr val="bg1"/>
                </a:solidFill>
                <a:latin typeface="Fira Sans SemiBold" panose="020B0603050000020004" pitchFamily="34" charset="0"/>
                <a:ea typeface="Arial Unicode MS" panose="020B0604020202020204" pitchFamily="34" charset="-128"/>
              </a:rPr>
              <a:t>POWSZECHNY SPIS ROLNY 2020</a:t>
            </a:r>
            <a:r>
              <a:rPr lang="pl-PL" sz="3600" b="1" dirty="0" smtClean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/>
            </a:r>
            <a:br>
              <a:rPr lang="pl-PL" sz="3600" b="1" dirty="0" smtClean="0">
                <a:solidFill>
                  <a:schemeClr val="bg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</a:br>
            <a:endParaRPr lang="pl-PL" sz="2700" dirty="0">
              <a:solidFill>
                <a:schemeClr val="bg1"/>
              </a:solidFill>
              <a:latin typeface="Fira Sans" panose="020B05030500000200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9" name="Podtytuł 2"/>
          <p:cNvSpPr txBox="1">
            <a:spLocks/>
          </p:cNvSpPr>
          <p:nvPr/>
        </p:nvSpPr>
        <p:spPr>
          <a:xfrm>
            <a:off x="702654" y="4329163"/>
            <a:ext cx="6858000" cy="174527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dirty="0" smtClean="0">
                <a:solidFill>
                  <a:schemeClr val="bg1"/>
                </a:solidFill>
                <a:latin typeface="Fira Sans" panose="020B0503050000020004" pitchFamily="34" charset="0"/>
              </a:rPr>
              <a:t>Spiszmy się, jak na rolników przystało!</a:t>
            </a:r>
            <a:endParaRPr lang="pl-PL" sz="2000" dirty="0">
              <a:solidFill>
                <a:schemeClr val="bg1"/>
              </a:solidFill>
              <a:latin typeface="Fira Sans" panose="020B050305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7287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1868359" y="710189"/>
            <a:ext cx="6642100" cy="4810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2800" b="1" dirty="0">
                <a:solidFill>
                  <a:srgbClr val="008542"/>
                </a:solidFill>
                <a:latin typeface="Fira Sans Condensed Medium" panose="020B0603050000020004" pitchFamily="34" charset="-18"/>
                <a:cs typeface="Arial" panose="020B0604020202020204" pitchFamily="34" charset="0"/>
              </a:rPr>
              <a:t>Termin spisu</a:t>
            </a:r>
          </a:p>
        </p:txBody>
      </p:sp>
      <p:sp>
        <p:nvSpPr>
          <p:cNvPr id="5" name="Prostokąt 4"/>
          <p:cNvSpPr/>
          <p:nvPr/>
        </p:nvSpPr>
        <p:spPr>
          <a:xfrm>
            <a:off x="1693188" y="1757277"/>
            <a:ext cx="6923699" cy="169277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pl-PL" sz="3600" b="1" dirty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1 września – 30 listopada 2020 r. </a:t>
            </a:r>
          </a:p>
          <a:p>
            <a:pPr>
              <a:lnSpc>
                <a:spcPct val="130000"/>
              </a:lnSpc>
            </a:pP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według stanu na dzień </a:t>
            </a:r>
            <a:b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</a:br>
            <a:r>
              <a:rPr lang="pl-PL" sz="2200" b="1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1 czerwca 2020 r. godz. 24.00 </a:t>
            </a:r>
          </a:p>
        </p:txBody>
      </p:sp>
      <p:sp>
        <p:nvSpPr>
          <p:cNvPr id="6" name="Prostokąt 5"/>
          <p:cNvSpPr/>
          <p:nvPr/>
        </p:nvSpPr>
        <p:spPr>
          <a:xfrm>
            <a:off x="1581920" y="1755613"/>
            <a:ext cx="116740" cy="1694435"/>
          </a:xfrm>
          <a:prstGeom prst="rect">
            <a:avLst/>
          </a:prstGeom>
          <a:solidFill>
            <a:srgbClr val="66B6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645"/>
          <a:stretch/>
        </p:blipFill>
        <p:spPr>
          <a:xfrm>
            <a:off x="8611415" y="289249"/>
            <a:ext cx="2090797" cy="6858000"/>
          </a:xfrm>
          <a:prstGeom prst="rect">
            <a:avLst/>
          </a:prstGeom>
        </p:spPr>
      </p:pic>
      <p:graphicFrame>
        <p:nvGraphicFramePr>
          <p:cNvPr id="2" name="Obi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9054072"/>
              </p:ext>
            </p:extLst>
          </p:nvPr>
        </p:nvGraphicFramePr>
        <p:xfrm>
          <a:off x="1024156" y="614148"/>
          <a:ext cx="821619" cy="666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14" name="CorelDRAW" r:id="rId5" imgW="1531044" imgH="1241733" progId="CorelDraw.Graphic.17">
                  <p:embed/>
                </p:oleObj>
              </mc:Choice>
              <mc:Fallback>
                <p:oleObj name="CorelDRAW" r:id="rId5" imgW="1531044" imgH="1241733" progId="CorelDraw.Graphic.1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024156" y="614148"/>
                        <a:ext cx="821619" cy="666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Obraz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1920" y="3609459"/>
            <a:ext cx="7029495" cy="2973699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60828" y="4437339"/>
            <a:ext cx="1980000" cy="13179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814425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ostokąt 5"/>
          <p:cNvSpPr/>
          <p:nvPr/>
        </p:nvSpPr>
        <p:spPr>
          <a:xfrm>
            <a:off x="1483967" y="2288232"/>
            <a:ext cx="7438204" cy="264687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pl-PL" sz="2400" b="1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Międzynarodowe podstawy prawne: </a:t>
            </a:r>
            <a:endParaRPr lang="pl-PL" sz="2400" b="1" dirty="0" smtClean="0">
              <a:latin typeface="Fira Sans" panose="020B0503050000020004" pitchFamily="34" charset="0"/>
              <a:ea typeface="Fira Sans" panose="020B0503050000020004" pitchFamily="34" charset="0"/>
              <a:cs typeface="Arial" panose="020B0604020202020204" pitchFamily="34" charset="0"/>
            </a:endParaRPr>
          </a:p>
          <a:p>
            <a:pPr marL="216000" indent="-216000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pl-PL" sz="2200" b="1" dirty="0" smtClean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Rozporządzenie </a:t>
            </a:r>
            <a:r>
              <a:rPr lang="pl-PL" sz="2200" b="1" dirty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Parlamentu Europejskiego i Rady 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(UE) nr 2018/1091 z dnia 18 lipca 2018 r. w sprawie zintegrowanych statystyk dotyczących gospodarstw rolnych oraz uchylenia rozporządzeń (WE) nr 1166/2008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i 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(UE) nr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1337/2011 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(Dz. Urz.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UE L 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200 z 7.08.2018, str.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1, </a:t>
            </a:r>
            <a:b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</a:b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z późn. zm.).</a:t>
            </a:r>
            <a:endParaRPr lang="pl-PL" sz="2200" dirty="0">
              <a:latin typeface="Fira Sans" panose="020B0503050000020004" pitchFamily="34" charset="0"/>
              <a:ea typeface="Fira Sans" panose="020B0503050000020004" pitchFamily="34" charset="0"/>
              <a:cs typeface="Arial" panose="020B0604020202020204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1342663" y="2288230"/>
            <a:ext cx="141304" cy="2646000"/>
          </a:xfrm>
          <a:prstGeom prst="rect">
            <a:avLst/>
          </a:prstGeom>
          <a:solidFill>
            <a:srgbClr val="66B6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Elipsa 6"/>
          <p:cNvSpPr/>
          <p:nvPr/>
        </p:nvSpPr>
        <p:spPr>
          <a:xfrm>
            <a:off x="1555418" y="2929598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0" name="Obraz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2890" y="4963508"/>
            <a:ext cx="1980000" cy="13179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9" name="Obraz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645"/>
          <a:stretch/>
        </p:blipFill>
        <p:spPr>
          <a:xfrm>
            <a:off x="8611415" y="289249"/>
            <a:ext cx="2090797" cy="6858000"/>
          </a:xfrm>
          <a:prstGeom prst="rect">
            <a:avLst/>
          </a:prstGeom>
        </p:spPr>
      </p:pic>
      <p:graphicFrame>
        <p:nvGraphicFramePr>
          <p:cNvPr id="4" name="Obi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6309528"/>
              </p:ext>
            </p:extLst>
          </p:nvPr>
        </p:nvGraphicFramePr>
        <p:xfrm>
          <a:off x="870045" y="545116"/>
          <a:ext cx="821560" cy="8306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02" name="CorelDRAW" r:id="rId5" imgW="1288612" imgH="1303148" progId="CorelDraw.Graphic.17">
                  <p:embed/>
                </p:oleObj>
              </mc:Choice>
              <mc:Fallback>
                <p:oleObj name="CorelDRAW" r:id="rId5" imgW="1288612" imgH="1303148" progId="CorelDraw.Graphic.1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70045" y="545116"/>
                        <a:ext cx="821560" cy="8306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ytuł 1"/>
          <p:cNvSpPr txBox="1">
            <a:spLocks/>
          </p:cNvSpPr>
          <p:nvPr/>
        </p:nvSpPr>
        <p:spPr>
          <a:xfrm>
            <a:off x="1868359" y="705763"/>
            <a:ext cx="6642100" cy="4810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2800" b="1" dirty="0">
                <a:solidFill>
                  <a:srgbClr val="008542"/>
                </a:solidFill>
                <a:latin typeface="Fira Sans Condensed Medium" panose="020B0603050000020004" pitchFamily="34" charset="-18"/>
                <a:cs typeface="Arial" panose="020B0604020202020204" pitchFamily="34" charset="0"/>
              </a:rPr>
              <a:t>Podstawa </a:t>
            </a:r>
            <a:r>
              <a:rPr lang="pl-PL" sz="2800" b="1" dirty="0" smtClean="0">
                <a:solidFill>
                  <a:srgbClr val="008542"/>
                </a:solidFill>
                <a:latin typeface="Fira Sans Condensed Medium" panose="020B0603050000020004" pitchFamily="34" charset="-18"/>
                <a:cs typeface="Arial" panose="020B0604020202020204" pitchFamily="34" charset="0"/>
              </a:rPr>
              <a:t>prawna</a:t>
            </a:r>
            <a:endParaRPr lang="pl-PL" sz="2800" b="1" dirty="0">
              <a:solidFill>
                <a:srgbClr val="008542"/>
              </a:solidFill>
              <a:latin typeface="Fira Sans Condensed Medium" panose="020B0603050000020004" pitchFamily="34" charset="-1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829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ostokąt 10"/>
          <p:cNvSpPr/>
          <p:nvPr/>
        </p:nvSpPr>
        <p:spPr>
          <a:xfrm>
            <a:off x="1451482" y="2421476"/>
            <a:ext cx="6676544" cy="220060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pl-PL" sz="2400" b="1" dirty="0">
                <a:latin typeface="Fira Sans" panose="020B0503050000020004" pitchFamily="34" charset="0"/>
                <a:ea typeface="Fira Sans" panose="020B0503050000020004" pitchFamily="34" charset="0"/>
              </a:rPr>
              <a:t>Krajowe podstawy prawne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</a:rPr>
              <a:t>:</a:t>
            </a:r>
          </a:p>
          <a:p>
            <a:pPr marL="216000" indent="-21600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pl-PL" sz="2200" b="1" dirty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ustawa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</a:rPr>
              <a:t> z dnia 31 lipca 2019 r. </a:t>
            </a:r>
            <a:r>
              <a:rPr lang="pl-PL" sz="2200" b="1" dirty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o powszechnym spisie rolnym w 2020 r. 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</a:rPr>
              <a:t>(Dz. U. z 2019 r. poz. 1728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),</a:t>
            </a:r>
            <a:endParaRPr lang="pl-PL" sz="2200" dirty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pPr marL="216000" indent="-2160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l-PL" sz="2200" b="1" dirty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ustawa 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</a:rPr>
              <a:t>z dnia 29 czerwca 1995 r. </a:t>
            </a:r>
            <a:r>
              <a:rPr lang="pl-PL" sz="2200" b="1" dirty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o statystyce publicznej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(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</a:rPr>
              <a:t>Dz. U. z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2020 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</a:rPr>
              <a:t>r. poz.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443).</a:t>
            </a:r>
            <a:endParaRPr lang="pl-PL" sz="2200" dirty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3" name="Tytuł 1"/>
          <p:cNvSpPr txBox="1">
            <a:spLocks/>
          </p:cNvSpPr>
          <p:nvPr/>
        </p:nvSpPr>
        <p:spPr>
          <a:xfrm>
            <a:off x="1868359" y="705763"/>
            <a:ext cx="6642100" cy="4810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2800" b="1" dirty="0">
                <a:solidFill>
                  <a:srgbClr val="008542"/>
                </a:solidFill>
                <a:latin typeface="Fira Sans Condensed Medium" panose="020B0603050000020004" pitchFamily="34" charset="-18"/>
                <a:cs typeface="Arial" panose="020B0604020202020204" pitchFamily="34" charset="0"/>
              </a:rPr>
              <a:t>Podstawa </a:t>
            </a:r>
            <a:r>
              <a:rPr lang="pl-PL" sz="2800" b="1" dirty="0" smtClean="0">
                <a:solidFill>
                  <a:srgbClr val="008542"/>
                </a:solidFill>
                <a:latin typeface="Fira Sans Condensed Medium" panose="020B0603050000020004" pitchFamily="34" charset="-18"/>
                <a:cs typeface="Arial" panose="020B0604020202020204" pitchFamily="34" charset="0"/>
              </a:rPr>
              <a:t>prawna (dok.)</a:t>
            </a:r>
            <a:endParaRPr lang="pl-PL" sz="2800" b="1" dirty="0">
              <a:solidFill>
                <a:srgbClr val="008542"/>
              </a:solidFill>
              <a:latin typeface="Fira Sans Condensed Medium" panose="020B0603050000020004" pitchFamily="34" charset="-18"/>
              <a:cs typeface="Arial" panose="020B0604020202020204" pitchFamily="34" charset="0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1319514" y="2421474"/>
            <a:ext cx="137737" cy="2200604"/>
          </a:xfrm>
          <a:prstGeom prst="rect">
            <a:avLst/>
          </a:prstGeom>
          <a:solidFill>
            <a:srgbClr val="66B6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Elipsa 8"/>
          <p:cNvSpPr/>
          <p:nvPr/>
        </p:nvSpPr>
        <p:spPr>
          <a:xfrm>
            <a:off x="1527757" y="3078121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Elipsa 9"/>
          <p:cNvSpPr/>
          <p:nvPr/>
        </p:nvSpPr>
        <p:spPr>
          <a:xfrm>
            <a:off x="1537875" y="3972417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2" name="Obraz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27489" y="4637314"/>
            <a:ext cx="1980000" cy="13179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3" name="Obraz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645"/>
          <a:stretch/>
        </p:blipFill>
        <p:spPr>
          <a:xfrm>
            <a:off x="8602603" y="308057"/>
            <a:ext cx="2090797" cy="6858000"/>
          </a:xfrm>
          <a:prstGeom prst="rect">
            <a:avLst/>
          </a:prstGeom>
        </p:spPr>
      </p:pic>
      <p:graphicFrame>
        <p:nvGraphicFramePr>
          <p:cNvPr id="14" name="Obiek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32140699"/>
              </p:ext>
            </p:extLst>
          </p:nvPr>
        </p:nvGraphicFramePr>
        <p:xfrm>
          <a:off x="870045" y="545116"/>
          <a:ext cx="821560" cy="8306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24" name="CorelDRAW" r:id="rId5" imgW="1288612" imgH="1303148" progId="CorelDraw.Graphic.17">
                  <p:embed/>
                </p:oleObj>
              </mc:Choice>
              <mc:Fallback>
                <p:oleObj name="CorelDRAW" r:id="rId5" imgW="1288612" imgH="1303148" progId="CorelDraw.Graphic.17">
                  <p:embed/>
                  <p:pic>
                    <p:nvPicPr>
                      <p:cNvPr id="4" name="Obiekt 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70045" y="545116"/>
                        <a:ext cx="821560" cy="8306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21785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1861962" y="709518"/>
            <a:ext cx="6642100" cy="4810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2800" b="1" smtClean="0">
                <a:solidFill>
                  <a:srgbClr val="008542"/>
                </a:solidFill>
                <a:latin typeface="Fira Sans Condensed Medium" panose="020B0603050000020004" pitchFamily="34" charset="-18"/>
                <a:cs typeface="Arial" panose="020B0604020202020204" pitchFamily="34" charset="0"/>
              </a:rPr>
              <a:t>Spis a RODO</a:t>
            </a:r>
            <a:endParaRPr lang="pl-PL" sz="2800" b="1" dirty="0">
              <a:solidFill>
                <a:srgbClr val="008542"/>
              </a:solidFill>
              <a:latin typeface="Fira Sans Condensed Medium" panose="020B0603050000020004" pitchFamily="34" charset="-18"/>
              <a:cs typeface="Arial" panose="020B0604020202020204" pitchFamily="34" charset="0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1483872" y="1836587"/>
            <a:ext cx="6965183" cy="401648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</a:rPr>
              <a:t>Przy przetwarzaniu danych osobowych w spisie powszechnym nie stosuje się artykułów: 15, 16, 18 i 21 rozporządzenia </a:t>
            </a:r>
            <a:r>
              <a:rPr lang="pl-PL" sz="2200" dirty="0" err="1">
                <a:latin typeface="Fira Sans" panose="020B0503050000020004" pitchFamily="34" charset="0"/>
                <a:ea typeface="Fira Sans" panose="020B0503050000020004" pitchFamily="34" charset="0"/>
              </a:rPr>
              <a:t>RODO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</a:rPr>
              <a:t>. Oznacza to, że </a:t>
            </a:r>
            <a:r>
              <a:rPr lang="pl-PL" sz="2200" b="1" dirty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osoba, której dane są przetwarzane nie będzie mogła skorzystać z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</a:rPr>
              <a:t>:</a:t>
            </a:r>
          </a:p>
          <a:p>
            <a:pPr>
              <a:spcAft>
                <a:spcPts val="600"/>
              </a:spcAft>
            </a:pP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</a:rPr>
              <a:t>    prawa dostępu (art. 15),</a:t>
            </a:r>
          </a:p>
          <a:p>
            <a:pPr>
              <a:spcAft>
                <a:spcPts val="600"/>
              </a:spcAft>
            </a:pP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</a:rPr>
              <a:t>    prawa do sprostowania danych (art. 16),</a:t>
            </a:r>
          </a:p>
          <a:p>
            <a:pPr>
              <a:spcAft>
                <a:spcPts val="600"/>
              </a:spcAft>
            </a:pP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</a:rPr>
              <a:t>    prawa do ograniczenia przetwarzania (art. 18),</a:t>
            </a:r>
          </a:p>
          <a:p>
            <a:pPr>
              <a:spcAft>
                <a:spcPts val="1200"/>
              </a:spcAft>
            </a:pP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</a:rPr>
              <a:t>    prawa do sprzeciwu (art. 21).</a:t>
            </a:r>
          </a:p>
          <a:p>
            <a:pPr>
              <a:spcAft>
                <a:spcPts val="600"/>
              </a:spcAft>
            </a:pP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</a:rPr>
              <a:t>Danej osobie może również nie przysługiwać prawo </a:t>
            </a:r>
            <a:b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</a:rPr>
            </a:b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</a:rPr>
              <a:t>do żądania usunięcia danych (art. 17 ust. 3 lit. d).</a:t>
            </a:r>
          </a:p>
        </p:txBody>
      </p:sp>
      <p:sp>
        <p:nvSpPr>
          <p:cNvPr id="4" name="Prostokąt 3"/>
          <p:cNvSpPr/>
          <p:nvPr/>
        </p:nvSpPr>
        <p:spPr>
          <a:xfrm>
            <a:off x="1321512" y="1836585"/>
            <a:ext cx="167130" cy="4016486"/>
          </a:xfrm>
          <a:prstGeom prst="rect">
            <a:avLst/>
          </a:prstGeom>
          <a:solidFill>
            <a:srgbClr val="66B6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Elipsa 8"/>
          <p:cNvSpPr/>
          <p:nvPr/>
        </p:nvSpPr>
        <p:spPr>
          <a:xfrm>
            <a:off x="1572231" y="3907801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Elipsa 9"/>
          <p:cNvSpPr/>
          <p:nvPr/>
        </p:nvSpPr>
        <p:spPr>
          <a:xfrm>
            <a:off x="1572231" y="3483019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Elipsa 10"/>
          <p:cNvSpPr/>
          <p:nvPr/>
        </p:nvSpPr>
        <p:spPr>
          <a:xfrm>
            <a:off x="1572231" y="4713246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Elipsa 11"/>
          <p:cNvSpPr/>
          <p:nvPr/>
        </p:nvSpPr>
        <p:spPr>
          <a:xfrm>
            <a:off x="1572231" y="4302532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aphicFrame>
        <p:nvGraphicFramePr>
          <p:cNvPr id="9" name="Obi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6908473"/>
              </p:ext>
            </p:extLst>
          </p:nvPr>
        </p:nvGraphicFramePr>
        <p:xfrm>
          <a:off x="870045" y="545116"/>
          <a:ext cx="821560" cy="8306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117" name="CorelDRAW" r:id="rId4" imgW="1288612" imgH="1303148" progId="CorelDraw.Graphic.17">
                  <p:embed/>
                </p:oleObj>
              </mc:Choice>
              <mc:Fallback>
                <p:oleObj name="CorelDRAW" r:id="rId4" imgW="1288612" imgH="1303148" progId="CorelDraw.Graphic.17">
                  <p:embed/>
                  <p:pic>
                    <p:nvPicPr>
                      <p:cNvPr id="15" name="Obiekt 14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70045" y="545116"/>
                        <a:ext cx="821560" cy="8306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Obraz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645"/>
          <a:stretch/>
        </p:blipFill>
        <p:spPr>
          <a:xfrm>
            <a:off x="8611415" y="289249"/>
            <a:ext cx="2090797" cy="6858000"/>
          </a:xfrm>
          <a:prstGeom prst="rect">
            <a:avLst/>
          </a:prstGeom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0708" y="4867992"/>
            <a:ext cx="10128975" cy="2714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360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1"/>
          <p:cNvSpPr txBox="1">
            <a:spLocks/>
          </p:cNvSpPr>
          <p:nvPr/>
        </p:nvSpPr>
        <p:spPr>
          <a:xfrm>
            <a:off x="1797175" y="710189"/>
            <a:ext cx="6642100" cy="4810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2800" b="1" dirty="0">
                <a:solidFill>
                  <a:srgbClr val="008542"/>
                </a:solidFill>
                <a:latin typeface="Fira Sans Condensed Medium" panose="020B0603050000020004" pitchFamily="34" charset="-18"/>
                <a:cs typeface="Arial" panose="020B0604020202020204" pitchFamily="34" charset="0"/>
              </a:rPr>
              <a:t>Kogo dotyczy spis?</a:t>
            </a:r>
          </a:p>
        </p:txBody>
      </p:sp>
      <p:grpSp>
        <p:nvGrpSpPr>
          <p:cNvPr id="4" name="Grupa 3"/>
          <p:cNvGrpSpPr/>
          <p:nvPr/>
        </p:nvGrpSpPr>
        <p:grpSpPr>
          <a:xfrm>
            <a:off x="1356294" y="1935747"/>
            <a:ext cx="7568249" cy="532453"/>
            <a:chOff x="1188000" y="1583321"/>
            <a:chExt cx="5223310" cy="532453"/>
          </a:xfrm>
        </p:grpSpPr>
        <p:sp>
          <p:nvSpPr>
            <p:cNvPr id="5" name="Prostokąt 4"/>
            <p:cNvSpPr/>
            <p:nvPr/>
          </p:nvSpPr>
          <p:spPr>
            <a:xfrm>
              <a:off x="1288956" y="1583321"/>
              <a:ext cx="5122354" cy="53245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pl-PL" sz="2200" dirty="0" smtClean="0">
                  <a:latin typeface="Fira Sans" panose="020B0503050000020004" pitchFamily="34" charset="0"/>
                  <a:ea typeface="Fira Sans" panose="020B0503050000020004" pitchFamily="34" charset="0"/>
                  <a:cs typeface="Arial" panose="020B0604020202020204" pitchFamily="34" charset="0"/>
                </a:rPr>
                <a:t>Spis rolny obejmuje:</a:t>
              </a:r>
              <a:endPara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Prostokąt 5"/>
            <p:cNvSpPr/>
            <p:nvPr/>
          </p:nvSpPr>
          <p:spPr>
            <a:xfrm>
              <a:off x="1188000" y="1583321"/>
              <a:ext cx="100956" cy="532453"/>
            </a:xfrm>
            <a:prstGeom prst="rect">
              <a:avLst/>
            </a:prstGeom>
            <a:solidFill>
              <a:srgbClr val="66B6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>
                <a:latin typeface="Fira Sans" panose="020B0503050000020004" pitchFamily="34" charset="0"/>
                <a:ea typeface="Fira Sans" panose="020B0503050000020004" pitchFamily="34" charset="0"/>
              </a:endParaRPr>
            </a:p>
          </p:txBody>
        </p:sp>
      </p:grpSp>
      <p:sp>
        <p:nvSpPr>
          <p:cNvPr id="7" name="pole tekstowe 6"/>
          <p:cNvSpPr txBox="1"/>
          <p:nvPr/>
        </p:nvSpPr>
        <p:spPr>
          <a:xfrm>
            <a:off x="1462746" y="2646715"/>
            <a:ext cx="764467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pl-PL" sz="2200" b="1" dirty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gospodarstwa rolne 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w Polsce prowadzone przez:</a:t>
            </a:r>
          </a:p>
          <a:p>
            <a:pPr marL="252000">
              <a:spcAft>
                <a:spcPts val="600"/>
              </a:spcAft>
            </a:pP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osoby fizyczne (w gospodarstwach indywidualnych),</a:t>
            </a:r>
          </a:p>
          <a:p>
            <a:pPr marL="252000">
              <a:spcAft>
                <a:spcPts val="600"/>
              </a:spcAft>
            </a:pP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osoby  prawne,</a:t>
            </a:r>
          </a:p>
          <a:p>
            <a:pPr marL="252000">
              <a:spcAft>
                <a:spcPts val="600"/>
              </a:spcAft>
            </a:pP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jednostki organizacyjne niemające osobowości prawnej.</a:t>
            </a:r>
          </a:p>
        </p:txBody>
      </p:sp>
      <p:sp>
        <p:nvSpPr>
          <p:cNvPr id="15" name="Elipsa 14"/>
          <p:cNvSpPr/>
          <p:nvPr/>
        </p:nvSpPr>
        <p:spPr>
          <a:xfrm>
            <a:off x="1522698" y="4078604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Elipsa 15"/>
          <p:cNvSpPr/>
          <p:nvPr/>
        </p:nvSpPr>
        <p:spPr>
          <a:xfrm>
            <a:off x="1522698" y="3280498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Elipsa 16"/>
          <p:cNvSpPr/>
          <p:nvPr/>
        </p:nvSpPr>
        <p:spPr>
          <a:xfrm>
            <a:off x="1522698" y="3689218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3" name="Obraz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645"/>
          <a:stretch/>
        </p:blipFill>
        <p:spPr>
          <a:xfrm>
            <a:off x="8611415" y="289249"/>
            <a:ext cx="2090797" cy="6858000"/>
          </a:xfrm>
          <a:prstGeom prst="rect">
            <a:avLst/>
          </a:prstGeom>
        </p:spPr>
      </p:pic>
      <p:graphicFrame>
        <p:nvGraphicFramePr>
          <p:cNvPr id="2" name="Obi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81305321"/>
              </p:ext>
            </p:extLst>
          </p:nvPr>
        </p:nvGraphicFramePr>
        <p:xfrm>
          <a:off x="938546" y="497709"/>
          <a:ext cx="720339" cy="9004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49" name="CorelDRAW" r:id="rId5" imgW="1104196" imgH="1381836" progId="CorelDraw.Graphic.17">
                  <p:embed/>
                </p:oleObj>
              </mc:Choice>
              <mc:Fallback>
                <p:oleObj name="CorelDRAW" r:id="rId5" imgW="1104196" imgH="1381836" progId="CorelDraw.Graphic.1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938546" y="497709"/>
                        <a:ext cx="720339" cy="90042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" name="Obraz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101" y="4754149"/>
            <a:ext cx="2973380" cy="1800000"/>
          </a:xfrm>
          <a:prstGeom prst="rect">
            <a:avLst/>
          </a:prstGeom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3167" y="4754149"/>
            <a:ext cx="2699759" cy="1800000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6200" y="4754149"/>
            <a:ext cx="2679104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853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ostokąt 10"/>
          <p:cNvSpPr/>
          <p:nvPr/>
        </p:nvSpPr>
        <p:spPr>
          <a:xfrm>
            <a:off x="1435397" y="1754805"/>
            <a:ext cx="7269691" cy="449353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pl-PL" sz="2200" b="1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Informacje dotyczące gospodarstwa rolnego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, w tym:</a:t>
            </a:r>
          </a:p>
          <a:p>
            <a:pPr>
              <a:lnSpc>
                <a:spcPct val="130000"/>
              </a:lnSpc>
            </a:pPr>
            <a:r>
              <a:rPr lang="pl-PL" sz="2200" b="1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  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produkcja rolna,</a:t>
            </a:r>
            <a:b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</a:b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  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powierzchnia,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/>
            </a:r>
            <a:b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</a:b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  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pogłowie zwierząt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gospodarskich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,</a:t>
            </a:r>
            <a:b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</a:b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  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chów i hodowla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ryb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,</a:t>
            </a:r>
            <a:b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</a:b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  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maszyny i urządzenia w gospodarstwie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rolnym,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/>
            </a:r>
            <a:b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</a:b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  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nawozy mineralne i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naturalne,</a:t>
            </a:r>
            <a:endParaRPr lang="pl-PL" sz="2200" dirty="0">
              <a:latin typeface="Fira Sans" panose="020B0503050000020004" pitchFamily="34" charset="0"/>
              <a:ea typeface="Fira Sans" panose="020B0503050000020004" pitchFamily="34" charset="0"/>
              <a:cs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  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środki ochrony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roślin,</a:t>
            </a:r>
            <a:endParaRPr lang="pl-PL" sz="2200" dirty="0">
              <a:latin typeface="Fira Sans" panose="020B0503050000020004" pitchFamily="34" charset="0"/>
              <a:ea typeface="Fira Sans" panose="020B0503050000020004" pitchFamily="34" charset="0"/>
              <a:cs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  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budynki gospodarskie w gospodarstwie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rolnym,</a:t>
            </a:r>
            <a:endParaRPr lang="pl-PL" sz="2200" dirty="0">
              <a:latin typeface="Fira Sans" panose="020B0503050000020004" pitchFamily="34" charset="0"/>
              <a:ea typeface="Fira Sans" panose="020B0503050000020004" pitchFamily="34" charset="0"/>
              <a:cs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   </a:t>
            </a:r>
            <a:r>
              <a:rPr lang="pl-PL" sz="2200" dirty="0" smtClean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 </a:t>
            </a:r>
            <a:r>
              <a:rPr lang="pl-PL" sz="2200" dirty="0">
                <a:latin typeface="Fira Sans" panose="020B0503050000020004" pitchFamily="34" charset="0"/>
                <a:ea typeface="Fira Sans" panose="020B0503050000020004" pitchFamily="34" charset="0"/>
                <a:cs typeface="Arial" panose="020B0604020202020204" pitchFamily="34" charset="0"/>
              </a:rPr>
              <a:t>pracujący w gospodarstwie rolnym.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1331611" y="1754805"/>
            <a:ext cx="103786" cy="4493538"/>
          </a:xfrm>
          <a:prstGeom prst="rect">
            <a:avLst/>
          </a:prstGeom>
          <a:solidFill>
            <a:srgbClr val="66B6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rgbClr val="66B68E"/>
              </a:solidFill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1861963" y="711749"/>
            <a:ext cx="6642100" cy="4810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2800" b="1" dirty="0">
                <a:solidFill>
                  <a:srgbClr val="008542"/>
                </a:solidFill>
                <a:latin typeface="Fira Sans Condensed Medium" panose="020B0603050000020004" pitchFamily="34" charset="-18"/>
                <a:cs typeface="Arial" panose="020B0604020202020204" pitchFamily="34" charset="0"/>
              </a:rPr>
              <a:t>Zakres informacyjny spisu  </a:t>
            </a:r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645"/>
          <a:stretch/>
        </p:blipFill>
        <p:spPr>
          <a:xfrm>
            <a:off x="8602603" y="316681"/>
            <a:ext cx="2090797" cy="6858000"/>
          </a:xfrm>
          <a:prstGeom prst="rect">
            <a:avLst/>
          </a:prstGeom>
        </p:spPr>
      </p:pic>
      <p:graphicFrame>
        <p:nvGraphicFramePr>
          <p:cNvPr id="2" name="Obi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00337024"/>
              </p:ext>
            </p:extLst>
          </p:nvPr>
        </p:nvGraphicFramePr>
        <p:xfrm>
          <a:off x="917279" y="592193"/>
          <a:ext cx="846144" cy="7353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65" name="CorelDRAW" r:id="rId4" imgW="1260182" imgH="1095105" progId="CorelDraw.Graphic.17">
                  <p:embed/>
                </p:oleObj>
              </mc:Choice>
              <mc:Fallback>
                <p:oleObj name="CorelDRAW" r:id="rId4" imgW="1260182" imgH="1095105" progId="CorelDraw.Graphic.1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17279" y="592193"/>
                        <a:ext cx="846144" cy="73531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Elipsa 8"/>
          <p:cNvSpPr/>
          <p:nvPr/>
        </p:nvSpPr>
        <p:spPr>
          <a:xfrm>
            <a:off x="1647660" y="2448787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Elipsa 9"/>
          <p:cNvSpPr/>
          <p:nvPr/>
        </p:nvSpPr>
        <p:spPr>
          <a:xfrm>
            <a:off x="1651181" y="2876085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Elipsa 12"/>
          <p:cNvSpPr/>
          <p:nvPr/>
        </p:nvSpPr>
        <p:spPr>
          <a:xfrm>
            <a:off x="1640768" y="3309905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Elipsa 13"/>
          <p:cNvSpPr/>
          <p:nvPr/>
        </p:nvSpPr>
        <p:spPr>
          <a:xfrm>
            <a:off x="1640768" y="4132278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Elipsa 14"/>
          <p:cNvSpPr/>
          <p:nvPr/>
        </p:nvSpPr>
        <p:spPr>
          <a:xfrm>
            <a:off x="1640766" y="3715069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Elipsa 15"/>
          <p:cNvSpPr/>
          <p:nvPr/>
        </p:nvSpPr>
        <p:spPr>
          <a:xfrm>
            <a:off x="1659838" y="4595446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Elipsa 16"/>
          <p:cNvSpPr/>
          <p:nvPr/>
        </p:nvSpPr>
        <p:spPr>
          <a:xfrm>
            <a:off x="1640767" y="5022744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Elipsa 17"/>
          <p:cNvSpPr/>
          <p:nvPr/>
        </p:nvSpPr>
        <p:spPr>
          <a:xfrm>
            <a:off x="1659837" y="5450042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Elipsa 18"/>
          <p:cNvSpPr/>
          <p:nvPr/>
        </p:nvSpPr>
        <p:spPr>
          <a:xfrm>
            <a:off x="1650962" y="5886106"/>
            <a:ext cx="136187" cy="136187"/>
          </a:xfrm>
          <a:prstGeom prst="ellipse">
            <a:avLst/>
          </a:prstGeom>
          <a:solidFill>
            <a:srgbClr val="0085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21" name="Obraz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1556" y="313229"/>
            <a:ext cx="2765604" cy="1445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119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Obraz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81796" y="3862001"/>
            <a:ext cx="7775230" cy="2083762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32261" y="4677109"/>
            <a:ext cx="7709589" cy="2066170"/>
          </a:xfrm>
          <a:prstGeom prst="rect">
            <a:avLst/>
          </a:prstGeom>
        </p:spPr>
      </p:pic>
      <p:sp>
        <p:nvSpPr>
          <p:cNvPr id="2" name="Tytuł 1"/>
          <p:cNvSpPr txBox="1">
            <a:spLocks/>
          </p:cNvSpPr>
          <p:nvPr/>
        </p:nvSpPr>
        <p:spPr>
          <a:xfrm>
            <a:off x="1842837" y="745158"/>
            <a:ext cx="6642100" cy="4810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2800" b="1" dirty="0" smtClean="0">
                <a:solidFill>
                  <a:srgbClr val="008542"/>
                </a:solidFill>
                <a:latin typeface="Fira Sans Condensed Medium" panose="020B0603050000020004" pitchFamily="34" charset="-18"/>
                <a:cs typeface="Arial" panose="020B0604020202020204" pitchFamily="34" charset="0"/>
              </a:rPr>
              <a:t>Metody zbierania danych w spisie</a:t>
            </a:r>
            <a:endParaRPr lang="pl-PL" sz="2800" b="1" dirty="0">
              <a:solidFill>
                <a:srgbClr val="008542"/>
              </a:solidFill>
              <a:latin typeface="Fira Sans Condensed Medium" panose="020B0603050000020004" pitchFamily="34" charset="-18"/>
              <a:cs typeface="Arial" panose="020B0604020202020204" pitchFamily="34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2507215" y="2242879"/>
            <a:ext cx="5945800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b="1" dirty="0" err="1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samospis</a:t>
            </a:r>
            <a:r>
              <a:rPr lang="pl-PL" sz="2500" b="1" dirty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 internetowy</a:t>
            </a:r>
            <a:r>
              <a:rPr lang="pl-PL" sz="2500" dirty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 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(CAWI), formularz </a:t>
            </a:r>
            <a:endParaRPr lang="pl-PL" sz="2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r>
              <a:rPr lang="pl-PL" sz="20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w 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czasie spisu będzie dostępny na stronie </a:t>
            </a:r>
            <a:r>
              <a:rPr lang="pl-PL" sz="2000" b="1" dirty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www.spis.gov.pl</a:t>
            </a:r>
          </a:p>
        </p:txBody>
      </p:sp>
      <p:sp>
        <p:nvSpPr>
          <p:cNvPr id="4" name="pole tekstowe 3"/>
          <p:cNvSpPr txBox="1"/>
          <p:nvPr/>
        </p:nvSpPr>
        <p:spPr>
          <a:xfrm>
            <a:off x="2478931" y="4180794"/>
            <a:ext cx="574357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pl-PL" sz="2000" b="1" dirty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wywiad telefoniczny 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(CATI)</a:t>
            </a:r>
          </a:p>
        </p:txBody>
      </p:sp>
      <p:sp>
        <p:nvSpPr>
          <p:cNvPr id="5" name="pole tekstowe 4"/>
          <p:cNvSpPr txBox="1"/>
          <p:nvPr/>
        </p:nvSpPr>
        <p:spPr>
          <a:xfrm>
            <a:off x="2473924" y="5027103"/>
            <a:ext cx="574357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pl-PL" sz="2000" b="1" dirty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wywiad bezpośredni </a:t>
            </a:r>
            <a:r>
              <a:rPr lang="pl-PL" sz="2000" dirty="0">
                <a:latin typeface="Fira Sans" panose="020B0503050000020004" pitchFamily="34" charset="0"/>
                <a:ea typeface="Fira Sans" panose="020B0503050000020004" pitchFamily="34" charset="0"/>
              </a:rPr>
              <a:t>(CAPI)</a:t>
            </a:r>
          </a:p>
        </p:txBody>
      </p:sp>
      <p:graphicFrame>
        <p:nvGraphicFramePr>
          <p:cNvPr id="7" name="Obi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1130870"/>
              </p:ext>
            </p:extLst>
          </p:nvPr>
        </p:nvGraphicFramePr>
        <p:xfrm>
          <a:off x="1031367" y="616006"/>
          <a:ext cx="651129" cy="7199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356" name="CorelDRAW" r:id="rId6" imgW="1186415" imgH="1310825" progId="CorelDraw.Graphic.17">
                  <p:embed/>
                </p:oleObj>
              </mc:Choice>
              <mc:Fallback>
                <p:oleObj name="CorelDRAW" r:id="rId6" imgW="1186415" imgH="1310825" progId="CorelDraw.Graphic.17">
                  <p:embed/>
                  <p:pic>
                    <p:nvPicPr>
                      <p:cNvPr id="4" name="Obiekt 3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31367" y="616006"/>
                        <a:ext cx="651129" cy="7199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Obraz 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645"/>
          <a:stretch/>
        </p:blipFill>
        <p:spPr>
          <a:xfrm>
            <a:off x="8611415" y="289249"/>
            <a:ext cx="2090797" cy="6858000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3887" y="4296616"/>
            <a:ext cx="3867342" cy="3867342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7651" y="2197793"/>
            <a:ext cx="8012884" cy="2147453"/>
          </a:xfrm>
          <a:prstGeom prst="rect">
            <a:avLst/>
          </a:prstGeom>
        </p:spPr>
      </p:pic>
      <p:sp>
        <p:nvSpPr>
          <p:cNvPr id="6" name="pole tekstowe 5"/>
          <p:cNvSpPr txBox="1"/>
          <p:nvPr/>
        </p:nvSpPr>
        <p:spPr>
          <a:xfrm>
            <a:off x="2489137" y="1841187"/>
            <a:ext cx="3016324" cy="4082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PODSTAWOWA</a:t>
            </a:r>
            <a:endParaRPr lang="pl-PL" b="1" dirty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2456003" y="3811165"/>
            <a:ext cx="3397010" cy="4082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UZUPEŁNIAJĄCA</a:t>
            </a:r>
            <a:endParaRPr lang="pl-PL" b="1" dirty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502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1842837" y="745158"/>
            <a:ext cx="6642100" cy="4810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l-PL" sz="2800" b="1" dirty="0">
              <a:solidFill>
                <a:srgbClr val="008542"/>
              </a:solidFill>
              <a:latin typeface="Fira Sans Condensed Medium" panose="020B0603050000020004" pitchFamily="34" charset="-18"/>
              <a:cs typeface="Arial" panose="020B0604020202020204" pitchFamily="34" charset="0"/>
            </a:endParaRPr>
          </a:p>
        </p:txBody>
      </p:sp>
      <p:graphicFrame>
        <p:nvGraphicFramePr>
          <p:cNvPr id="7" name="Obi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5245320"/>
              </p:ext>
            </p:extLst>
          </p:nvPr>
        </p:nvGraphicFramePr>
        <p:xfrm>
          <a:off x="937576" y="2751115"/>
          <a:ext cx="820886" cy="90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231" name="CorelDRAW" r:id="rId3" imgW="1186415" imgH="1310825" progId="CorelDraw.Graphic.17">
                  <p:embed/>
                </p:oleObj>
              </mc:Choice>
              <mc:Fallback>
                <p:oleObj name="CorelDRAW" r:id="rId3" imgW="1186415" imgH="1310825" progId="CorelDraw.Graphic.1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37576" y="2751115"/>
                        <a:ext cx="820886" cy="907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Obraz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645"/>
          <a:stretch/>
        </p:blipFill>
        <p:spPr>
          <a:xfrm>
            <a:off x="8611415" y="289249"/>
            <a:ext cx="2090797" cy="6858000"/>
          </a:xfrm>
          <a:prstGeom prst="rect">
            <a:avLst/>
          </a:prstGeom>
        </p:spPr>
      </p:pic>
      <p:sp>
        <p:nvSpPr>
          <p:cNvPr id="12" name="pole tekstowe 11"/>
          <p:cNvSpPr txBox="1"/>
          <p:nvPr/>
        </p:nvSpPr>
        <p:spPr>
          <a:xfrm>
            <a:off x="2022537" y="2616452"/>
            <a:ext cx="77407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solidFill>
                  <a:srgbClr val="008542"/>
                </a:solidFill>
                <a:latin typeface="Fira Sans Condensed Medium" panose="020B0603050000020004" pitchFamily="34" charset="-18"/>
                <a:ea typeface="Fira Sans" panose="020B0503050000020004" pitchFamily="34" charset="0"/>
              </a:rPr>
              <a:t>Organizacja </a:t>
            </a:r>
          </a:p>
          <a:p>
            <a:r>
              <a:rPr lang="pl-PL" sz="3600" b="1" dirty="0">
                <a:solidFill>
                  <a:srgbClr val="008542"/>
                </a:solidFill>
                <a:latin typeface="Fira Sans Condensed Medium" panose="020B0603050000020004" pitchFamily="34" charset="-18"/>
                <a:ea typeface="Fira Sans" panose="020B0503050000020004" pitchFamily="34" charset="0"/>
              </a:rPr>
              <a:t>P</a:t>
            </a:r>
            <a:r>
              <a:rPr lang="pl-PL" sz="3600" b="1" dirty="0" smtClean="0">
                <a:solidFill>
                  <a:srgbClr val="008542"/>
                </a:solidFill>
                <a:latin typeface="Fira Sans Condensed Medium" panose="020B0603050000020004" pitchFamily="34" charset="-18"/>
                <a:ea typeface="Fira Sans" panose="020B0503050000020004" pitchFamily="34" charset="0"/>
              </a:rPr>
              <a:t>owszechnego </a:t>
            </a:r>
            <a:r>
              <a:rPr lang="pl-PL" sz="3600" b="1" dirty="0">
                <a:solidFill>
                  <a:srgbClr val="008542"/>
                </a:solidFill>
                <a:latin typeface="Fira Sans Condensed Medium" panose="020B0603050000020004" pitchFamily="34" charset="-18"/>
                <a:ea typeface="Fira Sans" panose="020B0503050000020004" pitchFamily="34" charset="0"/>
              </a:rPr>
              <a:t>S</a:t>
            </a:r>
            <a:r>
              <a:rPr lang="pl-PL" sz="3600" b="1" dirty="0" smtClean="0">
                <a:solidFill>
                  <a:srgbClr val="008542"/>
                </a:solidFill>
                <a:latin typeface="Fira Sans Condensed Medium" panose="020B0603050000020004" pitchFamily="34" charset="-18"/>
                <a:ea typeface="Fira Sans" panose="020B0503050000020004" pitchFamily="34" charset="0"/>
              </a:rPr>
              <a:t>pisu </a:t>
            </a:r>
            <a:r>
              <a:rPr lang="pl-PL" sz="3600" b="1" dirty="0">
                <a:solidFill>
                  <a:srgbClr val="008542"/>
                </a:solidFill>
                <a:latin typeface="Fira Sans Condensed Medium" panose="020B0603050000020004" pitchFamily="34" charset="-18"/>
                <a:ea typeface="Fira Sans" panose="020B0503050000020004" pitchFamily="34" charset="0"/>
              </a:rPr>
              <a:t>R</a:t>
            </a:r>
            <a:r>
              <a:rPr lang="pl-PL" sz="3600" b="1" dirty="0" smtClean="0">
                <a:solidFill>
                  <a:srgbClr val="008542"/>
                </a:solidFill>
                <a:latin typeface="Fira Sans Condensed Medium" panose="020B0603050000020004" pitchFamily="34" charset="-18"/>
                <a:ea typeface="Fira Sans" panose="020B0503050000020004" pitchFamily="34" charset="0"/>
              </a:rPr>
              <a:t>olnego 2020</a:t>
            </a:r>
            <a:endParaRPr lang="pl-PL" sz="3600" b="1" dirty="0">
              <a:solidFill>
                <a:srgbClr val="008542"/>
              </a:solidFill>
              <a:latin typeface="Fira Sans Condensed Medium" panose="020B0603050000020004" pitchFamily="34" charset="-18"/>
              <a:ea typeface="Fira Sans" panose="020B050305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226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i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06685958"/>
              </p:ext>
            </p:extLst>
          </p:nvPr>
        </p:nvGraphicFramePr>
        <p:xfrm>
          <a:off x="568009" y="500592"/>
          <a:ext cx="1059623" cy="919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88" name="CorelDRAW" r:id="rId3" imgW="1420009" imgH="1232521" progId="CorelDraw.Graphic.17">
                  <p:embed/>
                </p:oleObj>
              </mc:Choice>
              <mc:Fallback>
                <p:oleObj name="CorelDRAW" r:id="rId3" imgW="1420009" imgH="1232521" progId="CorelDraw.Graphic.1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68009" y="500592"/>
                        <a:ext cx="1059623" cy="9197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ytuł 1"/>
          <p:cNvSpPr txBox="1">
            <a:spLocks/>
          </p:cNvSpPr>
          <p:nvPr/>
        </p:nvSpPr>
        <p:spPr>
          <a:xfrm>
            <a:off x="1861962" y="719967"/>
            <a:ext cx="6642100" cy="4810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2800" b="1" dirty="0" smtClean="0">
                <a:solidFill>
                  <a:srgbClr val="008542"/>
                </a:solidFill>
                <a:latin typeface="Fira Sans Condensed Medium" panose="020B0603050000020004" pitchFamily="34" charset="-18"/>
                <a:cs typeface="Arial" panose="020B0604020202020204" pitchFamily="34" charset="0"/>
              </a:rPr>
              <a:t>Struktura organizacyjna</a:t>
            </a:r>
            <a:endParaRPr lang="pl-PL" sz="2800" b="1" dirty="0">
              <a:solidFill>
                <a:srgbClr val="008542"/>
              </a:solidFill>
              <a:latin typeface="Fira Sans Condensed Medium" panose="020B0603050000020004" pitchFamily="34" charset="-18"/>
              <a:cs typeface="Arial" panose="020B0604020202020204" pitchFamily="34" charset="0"/>
            </a:endParaRPr>
          </a:p>
        </p:txBody>
      </p:sp>
      <p:graphicFrame>
        <p:nvGraphicFramePr>
          <p:cNvPr id="4" name="Obi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0774255"/>
              </p:ext>
            </p:extLst>
          </p:nvPr>
        </p:nvGraphicFramePr>
        <p:xfrm>
          <a:off x="568009" y="2100834"/>
          <a:ext cx="8664575" cy="4017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89" name="CorelDRAW" r:id="rId5" imgW="8664132" imgH="4018071" progId="CorelDraw.Graphic.17">
                  <p:embed/>
                </p:oleObj>
              </mc:Choice>
              <mc:Fallback>
                <p:oleObj name="CorelDRAW" r:id="rId5" imgW="8664132" imgH="4018071" progId="CorelDraw.Graphic.1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68009" y="2100834"/>
                        <a:ext cx="8664575" cy="40179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Obraz 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645"/>
          <a:stretch/>
        </p:blipFill>
        <p:spPr>
          <a:xfrm>
            <a:off x="8611415" y="289249"/>
            <a:ext cx="20907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094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ytuł 1"/>
          <p:cNvSpPr txBox="1">
            <a:spLocks/>
          </p:cNvSpPr>
          <p:nvPr/>
        </p:nvSpPr>
        <p:spPr>
          <a:xfrm>
            <a:off x="1837065" y="719967"/>
            <a:ext cx="6642100" cy="48101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2800" b="1" dirty="0">
                <a:solidFill>
                  <a:srgbClr val="008542"/>
                </a:solidFill>
                <a:latin typeface="Fira Sans Condensed Medium" panose="020B0603050000020004" pitchFamily="34" charset="-18"/>
                <a:cs typeface="Arial" panose="020B0604020202020204" pitchFamily="34" charset="0"/>
              </a:rPr>
              <a:t>Informacje o </a:t>
            </a:r>
            <a:r>
              <a:rPr lang="pl-PL" sz="2800" b="1" dirty="0" smtClean="0">
                <a:solidFill>
                  <a:srgbClr val="008542"/>
                </a:solidFill>
                <a:latin typeface="Fira Sans Condensed Medium" panose="020B0603050000020004" pitchFamily="34" charset="-18"/>
                <a:cs typeface="Arial" panose="020B0604020202020204" pitchFamily="34" charset="0"/>
              </a:rPr>
              <a:t>spisie rolnym</a:t>
            </a:r>
            <a:endParaRPr lang="pl-PL" sz="2800" b="1" dirty="0">
              <a:solidFill>
                <a:srgbClr val="008542"/>
              </a:solidFill>
              <a:latin typeface="Fira Sans Condensed Medium" panose="020B0603050000020004" pitchFamily="34" charset="-18"/>
              <a:cs typeface="Arial" panose="020B0604020202020204" pitchFamily="34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1758980" y="1497370"/>
            <a:ext cx="6720185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l-PL" sz="32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pPr algn="ctr">
              <a:spcAft>
                <a:spcPts val="1200"/>
              </a:spcAft>
            </a:pPr>
            <a:r>
              <a:rPr lang="pl-PL" sz="2500" dirty="0" smtClean="0">
                <a:latin typeface="Fira Sans" panose="020B0503050000020004" pitchFamily="34" charset="0"/>
                <a:ea typeface="Fira Sans" panose="020B0503050000020004" pitchFamily="34" charset="0"/>
              </a:rPr>
              <a:t>Więcej informacji o spisie na:</a:t>
            </a:r>
            <a:r>
              <a:rPr lang="pl-PL" sz="2500" b="1" dirty="0" smtClean="0">
                <a:latin typeface="Fira Sans" panose="020B0503050000020004" pitchFamily="34" charset="0"/>
                <a:ea typeface="Fira Sans" panose="020B0503050000020004" pitchFamily="34" charset="0"/>
              </a:rPr>
              <a:t> </a:t>
            </a:r>
          </a:p>
          <a:p>
            <a:pPr algn="ctr"/>
            <a:r>
              <a:rPr lang="pl-PL" sz="5400" b="1" dirty="0" smtClean="0">
                <a:solidFill>
                  <a:srgbClr val="008542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spisrolny.gov.pl</a:t>
            </a:r>
            <a:endParaRPr lang="pl-PL" sz="5400" b="1" dirty="0">
              <a:solidFill>
                <a:srgbClr val="008542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sz="2200" dirty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graphicFrame>
        <p:nvGraphicFramePr>
          <p:cNvPr id="2" name="Obiekt 1"/>
          <p:cNvGraphicFramePr>
            <a:graphicFrameLocks noChangeAspect="1"/>
          </p:cNvGraphicFramePr>
          <p:nvPr>
            <p:extLst/>
          </p:nvPr>
        </p:nvGraphicFramePr>
        <p:xfrm>
          <a:off x="869824" y="570648"/>
          <a:ext cx="645910" cy="7796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82" name="CorelDRAW" r:id="rId4" imgW="1034271" imgH="1249410" progId="CorelDraw.Graphic.17">
                  <p:embed/>
                </p:oleObj>
              </mc:Choice>
              <mc:Fallback>
                <p:oleObj name="CorelDRAW" r:id="rId4" imgW="1034271" imgH="1249410" progId="CorelDraw.Graphic.1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69824" y="570648"/>
                        <a:ext cx="645910" cy="77964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Obraz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645"/>
          <a:stretch/>
        </p:blipFill>
        <p:spPr>
          <a:xfrm>
            <a:off x="8611415" y="289249"/>
            <a:ext cx="2090797" cy="6858000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48" y="3836504"/>
            <a:ext cx="6232481" cy="2636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222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46" t="-1" r="34724" b="-3737"/>
          <a:stretch/>
        </p:blipFill>
        <p:spPr>
          <a:xfrm>
            <a:off x="-18661" y="-1465332"/>
            <a:ext cx="7635164" cy="1146464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987040" y="3636046"/>
            <a:ext cx="3653136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pl-PL" sz="3500" dirty="0">
                <a:solidFill>
                  <a:srgbClr val="001D77"/>
                </a:solidFill>
                <a:latin typeface="Fira Sans Condensed Medium" panose="020B0603050000020004" pitchFamily="34" charset="-18"/>
              </a:rPr>
              <a:t>Dziękuję za uwagę</a:t>
            </a:r>
            <a:endParaRPr lang="pl-PL" sz="3500" spc="-50" dirty="0">
              <a:latin typeface="Fira Sans Condensed Book" panose="020B0503050000020004" pitchFamily="34" charset="-18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hotocopy/>
                    </a14:imgEffect>
                    <a14:imgEffect>
                      <a14:brightnessContrast bright="1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3641"/>
          <a:stretch/>
        </p:blipFill>
        <p:spPr>
          <a:xfrm>
            <a:off x="8094278" y="372045"/>
            <a:ext cx="2607934" cy="7376851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533" y="5274035"/>
            <a:ext cx="8848751" cy="1179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670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jekt niestandardowy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4605</TotalTime>
  <Words>342</Words>
  <Application>Microsoft Office PowerPoint</Application>
  <PresentationFormat>Niestandardowy</PresentationFormat>
  <Paragraphs>57</Paragraphs>
  <Slides>12</Slides>
  <Notes>6</Notes>
  <HiddenSlides>0</HiddenSlides>
  <MMClips>0</MMClips>
  <ScaleCrop>false</ScaleCrop>
  <HeadingPairs>
    <vt:vector size="8" baseType="variant">
      <vt:variant>
        <vt:lpstr>Używane czcionki</vt:lpstr>
      </vt:variant>
      <vt:variant>
        <vt:i4>8</vt:i4>
      </vt:variant>
      <vt:variant>
        <vt:lpstr>Motyw</vt:lpstr>
      </vt:variant>
      <vt:variant>
        <vt:i4>2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23" baseType="lpstr">
      <vt:lpstr>Arial Unicode MS</vt:lpstr>
      <vt:lpstr>Arial</vt:lpstr>
      <vt:lpstr>Calibri</vt:lpstr>
      <vt:lpstr>Calibri Light</vt:lpstr>
      <vt:lpstr>Fira Sans</vt:lpstr>
      <vt:lpstr>Fira Sans Condensed Book</vt:lpstr>
      <vt:lpstr>Fira Sans Condensed Medium</vt:lpstr>
      <vt:lpstr>Fira Sans SemiBold</vt:lpstr>
      <vt:lpstr>Projekt niestandardowy</vt:lpstr>
      <vt:lpstr>1_Motyw pakietu Office</vt:lpstr>
      <vt:lpstr>CorelDRAW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>ATC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Kloz Małgorzata</dc:creator>
  <cp:lastModifiedBy>Kloz Małgorzata</cp:lastModifiedBy>
  <cp:revision>528</cp:revision>
  <dcterms:created xsi:type="dcterms:W3CDTF">2018-01-18T08:32:27Z</dcterms:created>
  <dcterms:modified xsi:type="dcterms:W3CDTF">2020-07-17T12:38:07Z</dcterms:modified>
</cp:coreProperties>
</file>